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Lst>
  <p:notesMasterIdLst>
    <p:notesMasterId r:id="rId7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Lst>
  <p:sldSz cx="12192000" cy="6858000"/>
  <p:notesSz cx="6858000" cy="9144000"/>
  <p:embeddedFontLst>
    <p:embeddedFont>
      <p:font typeface="Calibri" panose="020F0502020204030204" pitchFamily="34" charset="0"/>
      <p:regular r:id="rId75"/>
      <p:bold r:id="rId76"/>
      <p:italic r:id="rId77"/>
      <p:boldItalic r:id="rId78"/>
    </p:embeddedFont>
    <p:embeddedFont>
      <p:font typeface="Montserrat" panose="00000500000000000000" pitchFamily="2" charset="0"/>
      <p:regular r:id="rId79"/>
      <p:bold r:id="rId80"/>
      <p:italic r:id="rId81"/>
      <p:boldItalic r:id="rId82"/>
    </p:embeddedFont>
    <p:embeddedFont>
      <p:font typeface="Open Sans" panose="020B0606030504020204" pitchFamily="34" charset="0"/>
      <p:regular r:id="rId83"/>
      <p:bold r:id="rId84"/>
      <p:italic r:id="rId85"/>
      <p:boldItalic r:id="rId86"/>
    </p:embeddedFont>
    <p:embeddedFont>
      <p:font typeface="Roboto" panose="02000000000000000000" pitchFamily="2" charset="0"/>
      <p:regular r:id="rId87"/>
      <p:bold r:id="rId88"/>
      <p:italic r:id="rId89"/>
      <p:boldItalic r:id="rId90"/>
    </p:embeddedFont>
    <p:embeddedFont>
      <p:font typeface="Tahoma" panose="020B0604030504040204" pitchFamily="34" charset="0"/>
      <p:regular r:id="rId91"/>
      <p:bold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3" roundtripDataSignature="AMtx7mgE9UmroyJQi8E/iTaeLEN84HVcV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2.fntdata"/><Relationship Id="rId84" Type="http://schemas.openxmlformats.org/officeDocument/2006/relationships/font" Target="fonts/font10.fntdata"/><Relationship Id="rId89" Type="http://schemas.openxmlformats.org/officeDocument/2006/relationships/font" Target="fonts/font15.fntdata"/><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openxmlformats.org/officeDocument/2006/relationships/font" Target="fonts/font5.fntdata"/><Relationship Id="rId87" Type="http://schemas.openxmlformats.org/officeDocument/2006/relationships/font" Target="fonts/font13.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8.fntdata"/><Relationship Id="rId90" Type="http://schemas.openxmlformats.org/officeDocument/2006/relationships/font" Target="fonts/font16.fntdata"/><Relationship Id="rId95"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6.fntdata"/><Relationship Id="rId85" Type="http://schemas.openxmlformats.org/officeDocument/2006/relationships/font" Target="fonts/font11.fntdata"/><Relationship Id="rId93" Type="http://customschemas.google.com/relationships/presentationmetadata" Target="meta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font" Target="fonts/font17.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7" name="Google Shape;167;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8a43d727a6_0_9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g28a43d727a6_0_9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8a43d727a6_0_10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28a43d727a6_0_10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a:latin typeface="Arial"/>
                <a:ea typeface="Arial"/>
                <a:cs typeface="Arial"/>
                <a:sym typeface="Arial"/>
              </a:rPr>
              <a:t>With the School Risk Response Dashboard, it's as simple as a glance. Every safety item, every detail – all neatly organized and accessible, tailored to the accountable role from principal to District Safety Leaders, area Superintendents and Superintendent. Monitor bullying reports, threat assessments, and drill compliance with color-coded warning indicators. These indicators signify the levels of risk for incidents or compliance issues. Instantly recognize and prioritize critical matters.</a:t>
            </a:r>
            <a:endParaRPr sz="18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335" name="Google Shape;335;g28a43d727a6_0_10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8a43d727a6_0_1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28a43d727a6_0_11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g28a43d727a6_0_11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8a43d727a6_0_120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g28a43d727a6_0_12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523d561f2b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g2523d561f2b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523d561f2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6" name="Google Shape;376;g2523d561f2b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8a43d727a6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28a43d727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52edc071e4_0_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 name="Google Shape;391;g252edc071e4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523d561f2b_0_2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7" name="Google Shape;397;g2523d561f2b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52edc071e4_0_5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g252edc071e4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523d561f2b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g2523d561f2b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523d561f2b_0_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g2523d561f2b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52edc071e4_0_6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1" name="Google Shape;421;g252edc071e4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523d561f2b_0_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g2523d561f2b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52edc071e4_0_6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7" name="Google Shape;437;g252edc071e4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523d561f2b_0_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5" name="Google Shape;445;g2523d561f2b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52edc071e4_0_7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 name="Google Shape;453;g252edc071e4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523d561f2b_0_5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 name="Google Shape;461;g2523d561f2b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52edc071e4_0_9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g252edc071e4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2edc071e4_0_1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g252edc071e4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52edc071e4_0_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4" name="Google Shape;484;g252edc071e4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523d561f2b_0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g2523d561f2b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523d561f2b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0" name="Google Shape;490;g2523d561f2b_0_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252edc071e4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6" name="Google Shape;496;g252edc071e4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15cddc951c2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2" name="Google Shape;502;g15cddc951c2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15cddc951c2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5" name="Google Shape;525;g15cddc951c2_0_8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6" name="Google Shape;526;g15cddc951c2_0_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52edc071e4_0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3" name="Google Shape;533;g252edc071e4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52edc071e4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0" name="Google Shape;540;g252edc071e4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52edc071e4_0_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g252edc071e4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52edc071e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3" name="Google Shape;553;g252edc071e4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52edc071e4_0_10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9" name="Google Shape;559;g252edc071e4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252edc071e4_0_10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5" name="Google Shape;565;g252edc071e4_0_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8a43d727a6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AWS   Verizon   ILUGs  Pasco Co Fulton Co</a:t>
            </a:r>
            <a:endParaRPr/>
          </a:p>
        </p:txBody>
      </p:sp>
      <p:sp>
        <p:nvSpPr>
          <p:cNvPr id="188" name="Google Shape;188;g28a43d727a6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5cddc951c2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2" name="Google Shape;572;g15cddc951c2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2881305bc32_0_36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2881305bc32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5cddc951c2_0_45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3" name="Google Shape;593;g15cddc951c2_0_4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15cddc951c2_0_46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1" name="Google Shape;601;g15cddc951c2_0_4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15cddc951c2_0_1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6" name="Google Shape;606;g15cddc951c2_0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15cddc951c2_0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g15cddc951c2_0_2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5" name="Google Shape;615;g15cddc951c2_0_2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3" name="Google Shape;623;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15cddc951c2_0_4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0" name="Google Shape;630;g15cddc951c2_0_4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15cddc951c2_0_28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7" name="Google Shape;637;g15cddc951c2_0_2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5cddc951c2_0_2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4" name="Google Shape;644;g15cddc951c2_0_29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5" name="Google Shape;645;g15cddc951c2_0_2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8a43d727a6_0_3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09" name="Google Shape;209;g28a43d727a6_0_3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15cddc951c2_0_4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g15cddc951c2_0_4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5cddc951c2_0_4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9" name="Google Shape;659;g15cddc951c2_0_4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15cddc951c2_0_4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6" name="Google Shape;666;g15cddc951c2_0_4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15cddc951c2_0_4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3" name="Google Shape;673;g15cddc951c2_0_4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15cddc951c2_0_3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0" name="Google Shape;680;g15cddc951c2_0_3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52edc071e4_0_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8" name="Google Shape;688;g252edc071e4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252edc071e4_0_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4" name="Google Shape;694;g252edc071e4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288815bb138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288815bb13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28a43d727a6_0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28a43d727a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2881305bc3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716" name="Google Shape;716;g2881305bc3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8a43d727a6_0_4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Cloud based, not on your servers.  Encrypted, ferpa compliant, coppa compliant, we are just the medium for your information, we don’t sell, share, or advertise with your information   BUT, it is important to know that you can have CrisisGo on multiple devices – simultaneously.  So your PC, Mac, Chromebooks – but also your mobile devices.  </a:t>
            </a:r>
            <a:endParaRPr/>
          </a:p>
        </p:txBody>
      </p:sp>
      <p:sp>
        <p:nvSpPr>
          <p:cNvPr id="230" name="Google Shape;230;g28a43d727a6_0_4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2881305bc32_0_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6" name="Google Shape;726;g2881305bc32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2881305bc32_0_26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6" name="Google Shape;736;g2881305bc32_0_2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252edc071e4_0_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9" name="Google Shape;749;g252edc071e4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252edc071e4_0_8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5" name="Google Shape;755;g252edc071e4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15cddc951c2_0_4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5" name="Google Shape;765;g15cddc951c2_0_4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545f4938e4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2" name="Google Shape;772;g2545f4938e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2545f4938e4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8" name="Google Shape;778;g2545f4938e4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2545f4938e4_0_2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5" name="Google Shape;785;g2545f4938e4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2545f4938e4_0_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2" name="Google Shape;792;g2545f4938e4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2545f4938e4_0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9" name="Google Shape;799;g2545f4938e4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8a43d727a6_0_6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28a43d727a6_0_6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Integrations, TA</a:t>
            </a:r>
            <a:endParaRPr/>
          </a:p>
        </p:txBody>
      </p:sp>
      <p:sp>
        <p:nvSpPr>
          <p:cNvPr id="251" name="Google Shape;251;g28a43d727a6_0_6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2545f4938e4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6" name="Google Shape;806;g2545f4938e4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2545f4938e4_0_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3" name="Google Shape;813;g2545f4938e4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8a43d727a6_0_7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28a43d727a6_0_7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Based on the alert types, administrators and local first responders are automatically and immediately joined into the group communications and may have direct access with all members of the group during the crisis.</a:t>
            </a:r>
            <a:endParaRPr/>
          </a:p>
          <a:p>
            <a:pPr marL="0" lvl="0" indent="0" algn="l" rtl="0">
              <a:spcBef>
                <a:spcPts val="0"/>
              </a:spcBef>
              <a:spcAft>
                <a:spcPts val="0"/>
              </a:spcAft>
              <a:buNone/>
            </a:pPr>
            <a:endParaRPr/>
          </a:p>
        </p:txBody>
      </p:sp>
      <p:sp>
        <p:nvSpPr>
          <p:cNvPr id="290" name="Google Shape;290;g28a43d727a6_0_7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8a43d727a6_0_8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g28a43d727a6_0_8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g28a43d727a6_0_8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8"/>
        <p:cNvGrpSpPr/>
        <p:nvPr/>
      </p:nvGrpSpPr>
      <p:grpSpPr>
        <a:xfrm>
          <a:off x="0" y="0"/>
          <a:ext cx="0" cy="0"/>
          <a:chOff x="0" y="0"/>
          <a:chExt cx="0" cy="0"/>
        </a:xfrm>
      </p:grpSpPr>
      <p:pic>
        <p:nvPicPr>
          <p:cNvPr id="9" name="Google Shape;9;p4" descr="Shape, circl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0" name="Google Shape;10;p4"/>
          <p:cNvSpPr txBox="1">
            <a:spLocks noGrp="1"/>
          </p:cNvSpPr>
          <p:nvPr>
            <p:ph type="ctrTitle"/>
          </p:nvPr>
        </p:nvSpPr>
        <p:spPr>
          <a:xfrm>
            <a:off x="549966" y="1321145"/>
            <a:ext cx="8196469"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Avenir"/>
              <a:buNone/>
              <a:defRPr sz="6000" b="1"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 name="Google Shape;11;p4"/>
          <p:cNvSpPr txBox="1">
            <a:spLocks noGrp="1"/>
          </p:cNvSpPr>
          <p:nvPr>
            <p:ph type="subTitle" idx="1"/>
          </p:nvPr>
        </p:nvSpPr>
        <p:spPr>
          <a:xfrm>
            <a:off x="549966" y="3995530"/>
            <a:ext cx="8196469" cy="146105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b="0" i="0">
                <a:solidFill>
                  <a:schemeClr val="lt1"/>
                </a:solidFill>
                <a:latin typeface="Avenir"/>
                <a:ea typeface="Avenir"/>
                <a:cs typeface="Avenir"/>
                <a:sym typeface="Avenir"/>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2" name="Google Shape;12;p4" descr="A picture containing text, clipart&#10;&#10;Description automatically generated"/>
          <p:cNvPicPr preferRelativeResize="0"/>
          <p:nvPr/>
        </p:nvPicPr>
        <p:blipFill rotWithShape="1">
          <a:blip r:embed="rId3">
            <a:alphaModFix/>
          </a:blip>
          <a:srcRect/>
          <a:stretch/>
        </p:blipFill>
        <p:spPr>
          <a:xfrm>
            <a:off x="9499982" y="5823860"/>
            <a:ext cx="2004379" cy="77382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25468"/>
              </a:buClr>
              <a:buSzPts val="3200"/>
              <a:buFont typeface="Avenir"/>
              <a:buNone/>
              <a:defRPr sz="3200" b="1" i="0">
                <a:solidFill>
                  <a:srgbClr val="425468"/>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2"/>
          <p:cNvSpPr txBox="1">
            <a:spLocks noGrp="1"/>
          </p:cNvSpPr>
          <p:nvPr>
            <p:ph type="body" idx="1"/>
          </p:nvPr>
        </p:nvSpPr>
        <p:spPr>
          <a:xfrm>
            <a:off x="5183188" y="987425"/>
            <a:ext cx="6172200" cy="463695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85C9C7"/>
              </a:buClr>
              <a:buSzPts val="3200"/>
              <a:buChar char="•"/>
              <a:defRPr sz="3200" b="0" i="0">
                <a:solidFill>
                  <a:srgbClr val="425468"/>
                </a:solidFill>
                <a:latin typeface="Avenir"/>
                <a:ea typeface="Avenir"/>
                <a:cs typeface="Avenir"/>
                <a:sym typeface="Avenir"/>
              </a:defRPr>
            </a:lvl1pPr>
            <a:lvl2pPr marL="914400" lvl="1" indent="-406400" algn="l">
              <a:lnSpc>
                <a:spcPct val="90000"/>
              </a:lnSpc>
              <a:spcBef>
                <a:spcPts val="500"/>
              </a:spcBef>
              <a:spcAft>
                <a:spcPts val="0"/>
              </a:spcAft>
              <a:buClr>
                <a:srgbClr val="85C9C7"/>
              </a:buClr>
              <a:buSzPts val="2800"/>
              <a:buChar char="•"/>
              <a:defRPr sz="2800" b="0" i="0">
                <a:solidFill>
                  <a:srgbClr val="425468"/>
                </a:solidFill>
                <a:latin typeface="Avenir"/>
                <a:ea typeface="Avenir"/>
                <a:cs typeface="Avenir"/>
                <a:sym typeface="Avenir"/>
              </a:defRPr>
            </a:lvl2pPr>
            <a:lvl3pPr marL="1371600" lvl="2" indent="-381000" algn="l">
              <a:lnSpc>
                <a:spcPct val="90000"/>
              </a:lnSpc>
              <a:spcBef>
                <a:spcPts val="500"/>
              </a:spcBef>
              <a:spcAft>
                <a:spcPts val="0"/>
              </a:spcAft>
              <a:buClr>
                <a:srgbClr val="85C9C7"/>
              </a:buClr>
              <a:buSzPts val="2400"/>
              <a:buChar char="•"/>
              <a:defRPr sz="2400" b="0" i="0">
                <a:solidFill>
                  <a:srgbClr val="425468"/>
                </a:solidFill>
                <a:latin typeface="Avenir"/>
                <a:ea typeface="Avenir"/>
                <a:cs typeface="Avenir"/>
                <a:sym typeface="Avenir"/>
              </a:defRPr>
            </a:lvl3pPr>
            <a:lvl4pPr marL="1828800" lvl="3" indent="-355600" algn="l">
              <a:lnSpc>
                <a:spcPct val="90000"/>
              </a:lnSpc>
              <a:spcBef>
                <a:spcPts val="500"/>
              </a:spcBef>
              <a:spcAft>
                <a:spcPts val="0"/>
              </a:spcAft>
              <a:buClr>
                <a:srgbClr val="85C9C7"/>
              </a:buClr>
              <a:buSzPts val="2000"/>
              <a:buChar char="•"/>
              <a:defRPr sz="2000" b="0" i="0">
                <a:solidFill>
                  <a:srgbClr val="425468"/>
                </a:solidFill>
                <a:latin typeface="Avenir"/>
                <a:ea typeface="Avenir"/>
                <a:cs typeface="Avenir"/>
                <a:sym typeface="Avenir"/>
              </a:defRPr>
            </a:lvl4pPr>
            <a:lvl5pPr marL="2286000" lvl="4" indent="-355600" algn="l">
              <a:lnSpc>
                <a:spcPct val="90000"/>
              </a:lnSpc>
              <a:spcBef>
                <a:spcPts val="500"/>
              </a:spcBef>
              <a:spcAft>
                <a:spcPts val="0"/>
              </a:spcAft>
              <a:buClr>
                <a:srgbClr val="85C9C7"/>
              </a:buClr>
              <a:buSzPts val="2000"/>
              <a:buChar char="•"/>
              <a:defRPr sz="2000" b="0" i="0">
                <a:solidFill>
                  <a:srgbClr val="425468"/>
                </a:solidFill>
                <a:latin typeface="Avenir"/>
                <a:ea typeface="Avenir"/>
                <a:cs typeface="Avenir"/>
                <a:sym typeface="Avenir"/>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12"/>
          <p:cNvSpPr txBox="1">
            <a:spLocks noGrp="1"/>
          </p:cNvSpPr>
          <p:nvPr>
            <p:ph type="body" idx="2"/>
          </p:nvPr>
        </p:nvSpPr>
        <p:spPr>
          <a:xfrm>
            <a:off x="839788" y="2294878"/>
            <a:ext cx="3932237" cy="3389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b="0" i="0">
                <a:solidFill>
                  <a:srgbClr val="84C9C5"/>
                </a:solidFill>
                <a:latin typeface="Avenir"/>
                <a:ea typeface="Avenir"/>
                <a:cs typeface="Avenir"/>
                <a:sym typeface="Avenir"/>
              </a:defRPr>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63" name="Google Shape;63;p12" descr="Shape, background pattern&#10;&#10;Description automatically generated"/>
          <p:cNvPicPr preferRelativeResize="0"/>
          <p:nvPr/>
        </p:nvPicPr>
        <p:blipFill rotWithShape="1">
          <a:blip r:embed="rId2">
            <a:alphaModFix/>
          </a:blip>
          <a:srcRect/>
          <a:stretch/>
        </p:blipFill>
        <p:spPr>
          <a:xfrm>
            <a:off x="0" y="5921374"/>
            <a:ext cx="12192000" cy="936626"/>
          </a:xfrm>
          <a:prstGeom prst="rect">
            <a:avLst/>
          </a:prstGeom>
          <a:noFill/>
          <a:ln>
            <a:noFill/>
          </a:ln>
        </p:spPr>
      </p:pic>
      <p:pic>
        <p:nvPicPr>
          <p:cNvPr id="64" name="Google Shape;64;p12" descr="A picture containing text, clipart&#10;&#10;Description automatically generated"/>
          <p:cNvPicPr preferRelativeResize="0"/>
          <p:nvPr/>
        </p:nvPicPr>
        <p:blipFill rotWithShape="1">
          <a:blip r:embed="rId3">
            <a:alphaModFix/>
          </a:blip>
          <a:srcRect/>
          <a:stretch/>
        </p:blipFill>
        <p:spPr>
          <a:xfrm>
            <a:off x="10335361" y="6120328"/>
            <a:ext cx="1627667" cy="538714"/>
          </a:xfrm>
          <a:prstGeom prst="rect">
            <a:avLst/>
          </a:prstGeom>
          <a:noFill/>
          <a:ln>
            <a:noFill/>
          </a:ln>
        </p:spPr>
      </p:pic>
      <p:sp>
        <p:nvSpPr>
          <p:cNvPr id="65" name="Google Shape;65;p12"/>
          <p:cNvSpPr/>
          <p:nvPr/>
        </p:nvSpPr>
        <p:spPr>
          <a:xfrm>
            <a:off x="228972" y="6158853"/>
            <a:ext cx="195758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Avenir"/>
                <a:ea typeface="Avenir"/>
                <a:cs typeface="Avenir"/>
                <a:sym typeface="Avenir"/>
              </a:rPr>
              <a:t>crisisgo.com</a:t>
            </a:r>
            <a:endParaRPr sz="2400" b="1" i="0" u="none" strike="noStrike" cap="none">
              <a:solidFill>
                <a:srgbClr val="FFFFFF"/>
              </a:solidFill>
              <a:latin typeface="Avenir"/>
              <a:ea typeface="Avenir"/>
              <a:cs typeface="Avenir"/>
              <a:sym typeface="Aveni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25468"/>
              </a:buClr>
              <a:buSzPts val="3200"/>
              <a:buFont typeface="Avenir"/>
              <a:buNone/>
              <a:defRPr sz="3200" b="1" i="0">
                <a:solidFill>
                  <a:srgbClr val="425468"/>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3"/>
          <p:cNvSpPr>
            <a:spLocks noGrp="1"/>
          </p:cNvSpPr>
          <p:nvPr>
            <p:ph type="pic" idx="2"/>
          </p:nvPr>
        </p:nvSpPr>
        <p:spPr>
          <a:xfrm>
            <a:off x="5183188" y="987425"/>
            <a:ext cx="6172200" cy="4636955"/>
          </a:xfrm>
          <a:prstGeom prst="rect">
            <a:avLst/>
          </a:prstGeom>
          <a:noFill/>
          <a:ln>
            <a:noFill/>
          </a:ln>
        </p:spPr>
      </p:sp>
      <p:sp>
        <p:nvSpPr>
          <p:cNvPr id="69" name="Google Shape;69;p13"/>
          <p:cNvSpPr txBox="1">
            <a:spLocks noGrp="1"/>
          </p:cNvSpPr>
          <p:nvPr>
            <p:ph type="body" idx="1"/>
          </p:nvPr>
        </p:nvSpPr>
        <p:spPr>
          <a:xfrm>
            <a:off x="839788" y="2294878"/>
            <a:ext cx="3932237" cy="3389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b="0" i="0">
                <a:solidFill>
                  <a:srgbClr val="84C9C5"/>
                </a:solidFill>
                <a:latin typeface="Avenir"/>
                <a:ea typeface="Avenir"/>
                <a:cs typeface="Avenir"/>
                <a:sym typeface="Avenir"/>
              </a:defRPr>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70" name="Google Shape;70;p13" descr="Shape, background pattern&#10;&#10;Description automatically generated"/>
          <p:cNvPicPr preferRelativeResize="0"/>
          <p:nvPr/>
        </p:nvPicPr>
        <p:blipFill rotWithShape="1">
          <a:blip r:embed="rId2">
            <a:alphaModFix/>
          </a:blip>
          <a:srcRect/>
          <a:stretch/>
        </p:blipFill>
        <p:spPr>
          <a:xfrm>
            <a:off x="0" y="5921374"/>
            <a:ext cx="12192000" cy="936626"/>
          </a:xfrm>
          <a:prstGeom prst="rect">
            <a:avLst/>
          </a:prstGeom>
          <a:noFill/>
          <a:ln>
            <a:noFill/>
          </a:ln>
        </p:spPr>
      </p:pic>
      <p:pic>
        <p:nvPicPr>
          <p:cNvPr id="71" name="Google Shape;71;p13" descr="A picture containing text, clipart&#10;&#10;Description automatically generated"/>
          <p:cNvPicPr preferRelativeResize="0"/>
          <p:nvPr/>
        </p:nvPicPr>
        <p:blipFill rotWithShape="1">
          <a:blip r:embed="rId3">
            <a:alphaModFix/>
          </a:blip>
          <a:srcRect/>
          <a:stretch/>
        </p:blipFill>
        <p:spPr>
          <a:xfrm>
            <a:off x="10335361" y="6120328"/>
            <a:ext cx="1627667" cy="538714"/>
          </a:xfrm>
          <a:prstGeom prst="rect">
            <a:avLst/>
          </a:prstGeom>
          <a:noFill/>
          <a:ln>
            <a:noFill/>
          </a:ln>
        </p:spPr>
      </p:pic>
      <p:sp>
        <p:nvSpPr>
          <p:cNvPr id="72" name="Google Shape;72;p13"/>
          <p:cNvSpPr/>
          <p:nvPr/>
        </p:nvSpPr>
        <p:spPr>
          <a:xfrm>
            <a:off x="228972" y="6158853"/>
            <a:ext cx="195758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Avenir"/>
                <a:ea typeface="Avenir"/>
                <a:cs typeface="Avenir"/>
                <a:sym typeface="Avenir"/>
              </a:rPr>
              <a:t>crisisgo.com</a:t>
            </a:r>
            <a:endParaRPr sz="2400" b="1" i="0" u="none" strike="noStrike" cap="none">
              <a:solidFill>
                <a:srgbClr val="FFFFFF"/>
              </a:solidFill>
              <a:latin typeface="Avenir"/>
              <a:ea typeface="Avenir"/>
              <a:cs typeface="Avenir"/>
              <a:sym typeface="Aveni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73"/>
        <p:cNvGrpSpPr/>
        <p:nvPr/>
      </p:nvGrpSpPr>
      <p:grpSpPr>
        <a:xfrm>
          <a:off x="0" y="0"/>
          <a:ext cx="0" cy="0"/>
          <a:chOff x="0" y="0"/>
          <a:chExt cx="0" cy="0"/>
        </a:xfrm>
      </p:grpSpPr>
      <p:sp>
        <p:nvSpPr>
          <p:cNvPr id="74" name="Google Shape;74;g2881305bc32_0_86"/>
          <p:cNvSpPr>
            <a:spLocks noGrp="1"/>
          </p:cNvSpPr>
          <p:nvPr>
            <p:ph type="pic" idx="2"/>
          </p:nvPr>
        </p:nvSpPr>
        <p:spPr>
          <a:xfrm>
            <a:off x="0" y="0"/>
            <a:ext cx="12192000" cy="68580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75"/>
        <p:cNvGrpSpPr/>
        <p:nvPr/>
      </p:nvGrpSpPr>
      <p:grpSpPr>
        <a:xfrm>
          <a:off x="0" y="0"/>
          <a:ext cx="0" cy="0"/>
          <a:chOff x="0" y="0"/>
          <a:chExt cx="0" cy="0"/>
        </a:xfrm>
      </p:grpSpPr>
      <p:sp>
        <p:nvSpPr>
          <p:cNvPr id="76" name="Google Shape;76;g28a43d727a6_0_171"/>
          <p:cNvSpPr txBox="1">
            <a:spLocks noGrp="1"/>
          </p:cNvSpPr>
          <p:nvPr>
            <p:ph type="title"/>
          </p:nvPr>
        </p:nvSpPr>
        <p:spPr>
          <a:xfrm>
            <a:off x="192505" y="505325"/>
            <a:ext cx="9096000" cy="633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4800"/>
              <a:buFont typeface="Montserrat"/>
              <a:buNone/>
              <a:defRPr sz="48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7" name="Google Shape;77;g28a43d727a6_0_171"/>
          <p:cNvSpPr txBox="1">
            <a:spLocks noGrp="1"/>
          </p:cNvSpPr>
          <p:nvPr>
            <p:ph type="body" idx="1"/>
          </p:nvPr>
        </p:nvSpPr>
        <p:spPr>
          <a:xfrm>
            <a:off x="192505" y="1063125"/>
            <a:ext cx="7818300" cy="2994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400"/>
              <a:buNone/>
              <a:defRPr sz="1400"/>
            </a:lvl1pPr>
            <a:lvl2pPr marL="914400" lvl="1" indent="-228600" algn="l" rtl="0">
              <a:lnSpc>
                <a:spcPct val="90000"/>
              </a:lnSpc>
              <a:spcBef>
                <a:spcPts val="500"/>
              </a:spcBef>
              <a:spcAft>
                <a:spcPts val="0"/>
              </a:spcAft>
              <a:buClr>
                <a:schemeClr val="dk1"/>
              </a:buClr>
              <a:buSzPts val="24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8" name="Google Shape;78;g28a43d727a6_0_171"/>
          <p:cNvSpPr/>
          <p:nvPr/>
        </p:nvSpPr>
        <p:spPr>
          <a:xfrm>
            <a:off x="0" y="505325"/>
            <a:ext cx="108000" cy="857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79" name="Google Shape;79;g28a43d727a6_0_171"/>
          <p:cNvSpPr/>
          <p:nvPr/>
        </p:nvSpPr>
        <p:spPr>
          <a:xfrm>
            <a:off x="11726100" y="6229951"/>
            <a:ext cx="468000" cy="46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80" name="Google Shape;80;g28a43d727a6_0_171"/>
          <p:cNvSpPr>
            <a:spLocks noGrp="1"/>
          </p:cNvSpPr>
          <p:nvPr>
            <p:ph type="pic" idx="2"/>
          </p:nvPr>
        </p:nvSpPr>
        <p:spPr>
          <a:xfrm>
            <a:off x="0" y="1920206"/>
            <a:ext cx="12192000" cy="3518700"/>
          </a:xfrm>
          <a:prstGeom prst="rect">
            <a:avLst/>
          </a:prstGeom>
          <a:noFill/>
          <a:ln>
            <a:noFill/>
          </a:ln>
        </p:spPr>
      </p:sp>
      <p:sp>
        <p:nvSpPr>
          <p:cNvPr id="81" name="Google Shape;81;g28a43d727a6_0_171"/>
          <p:cNvSpPr txBox="1">
            <a:spLocks noGrp="1"/>
          </p:cNvSpPr>
          <p:nvPr>
            <p:ph type="sldNum" idx="12"/>
          </p:nvPr>
        </p:nvSpPr>
        <p:spPr>
          <a:xfrm>
            <a:off x="11617200" y="6281389"/>
            <a:ext cx="685800" cy="3651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spcAft>
                <a:spcPts val="0"/>
              </a:spcAft>
              <a:buClr>
                <a:schemeClr val="lt1"/>
              </a:buClr>
              <a:buSzPts val="1200"/>
              <a:buFont typeface="Open Sans"/>
              <a:buNone/>
              <a:defRPr sz="1200" b="0" i="0" u="none" strike="noStrike" cap="none">
                <a:solidFill>
                  <a:schemeClr val="lt1"/>
                </a:solidFill>
                <a:latin typeface="Open Sans"/>
                <a:ea typeface="Open Sans"/>
                <a:cs typeface="Open Sans"/>
                <a:sym typeface="Open Sans"/>
              </a:defRPr>
            </a:lvl1pPr>
            <a:lvl2pPr marL="0" marR="0" lvl="1" indent="0" algn="ctr" rtl="0">
              <a:spcBef>
                <a:spcPts val="0"/>
              </a:spcBef>
              <a:spcAft>
                <a:spcPts val="0"/>
              </a:spcAft>
              <a:buClr>
                <a:schemeClr val="lt1"/>
              </a:buClr>
              <a:buSzPts val="1200"/>
              <a:buFont typeface="Open Sans"/>
              <a:buNone/>
              <a:defRPr sz="1200" b="0" i="0" u="none" strike="noStrike" cap="none">
                <a:solidFill>
                  <a:schemeClr val="lt1"/>
                </a:solidFill>
                <a:latin typeface="Open Sans"/>
                <a:ea typeface="Open Sans"/>
                <a:cs typeface="Open Sans"/>
                <a:sym typeface="Open Sans"/>
              </a:defRPr>
            </a:lvl2pPr>
            <a:lvl3pPr marL="0" marR="0" lvl="2" indent="0" algn="ctr" rtl="0">
              <a:spcBef>
                <a:spcPts val="0"/>
              </a:spcBef>
              <a:spcAft>
                <a:spcPts val="0"/>
              </a:spcAft>
              <a:buClr>
                <a:schemeClr val="lt1"/>
              </a:buClr>
              <a:buSzPts val="1200"/>
              <a:buFont typeface="Open Sans"/>
              <a:buNone/>
              <a:defRPr sz="1200" b="0" i="0" u="none" strike="noStrike" cap="none">
                <a:solidFill>
                  <a:schemeClr val="lt1"/>
                </a:solidFill>
                <a:latin typeface="Open Sans"/>
                <a:ea typeface="Open Sans"/>
                <a:cs typeface="Open Sans"/>
                <a:sym typeface="Open Sans"/>
              </a:defRPr>
            </a:lvl3pPr>
            <a:lvl4pPr marL="0" marR="0" lvl="3" indent="0" algn="ctr" rtl="0">
              <a:spcBef>
                <a:spcPts val="0"/>
              </a:spcBef>
              <a:spcAft>
                <a:spcPts val="0"/>
              </a:spcAft>
              <a:buClr>
                <a:schemeClr val="lt1"/>
              </a:buClr>
              <a:buSzPts val="1200"/>
              <a:buFont typeface="Open Sans"/>
              <a:buNone/>
              <a:defRPr sz="1200" b="0" i="0" u="none" strike="noStrike" cap="none">
                <a:solidFill>
                  <a:schemeClr val="lt1"/>
                </a:solidFill>
                <a:latin typeface="Open Sans"/>
                <a:ea typeface="Open Sans"/>
                <a:cs typeface="Open Sans"/>
                <a:sym typeface="Open Sans"/>
              </a:defRPr>
            </a:lvl4pPr>
            <a:lvl5pPr marL="0" marR="0" lvl="4" indent="0" algn="ctr" rtl="0">
              <a:spcBef>
                <a:spcPts val="0"/>
              </a:spcBef>
              <a:spcAft>
                <a:spcPts val="0"/>
              </a:spcAft>
              <a:buClr>
                <a:schemeClr val="lt1"/>
              </a:buClr>
              <a:buSzPts val="1200"/>
              <a:buFont typeface="Open Sans"/>
              <a:buNone/>
              <a:defRPr sz="1200" b="0" i="0" u="none" strike="noStrike" cap="none">
                <a:solidFill>
                  <a:schemeClr val="lt1"/>
                </a:solidFill>
                <a:latin typeface="Open Sans"/>
                <a:ea typeface="Open Sans"/>
                <a:cs typeface="Open Sans"/>
                <a:sym typeface="Open Sans"/>
              </a:defRPr>
            </a:lvl5pPr>
            <a:lvl6pPr marL="0" marR="0" lvl="5" indent="0" algn="ctr" rtl="0">
              <a:spcBef>
                <a:spcPts val="0"/>
              </a:spcBef>
              <a:spcAft>
                <a:spcPts val="0"/>
              </a:spcAft>
              <a:buClr>
                <a:schemeClr val="lt1"/>
              </a:buClr>
              <a:buSzPts val="1200"/>
              <a:buFont typeface="Open Sans"/>
              <a:buNone/>
              <a:defRPr sz="1200" b="0" i="0" u="none" strike="noStrike" cap="none">
                <a:solidFill>
                  <a:schemeClr val="lt1"/>
                </a:solidFill>
                <a:latin typeface="Open Sans"/>
                <a:ea typeface="Open Sans"/>
                <a:cs typeface="Open Sans"/>
                <a:sym typeface="Open Sans"/>
              </a:defRPr>
            </a:lvl6pPr>
            <a:lvl7pPr marL="0" marR="0" lvl="6" indent="0" algn="ctr" rtl="0">
              <a:spcBef>
                <a:spcPts val="0"/>
              </a:spcBef>
              <a:spcAft>
                <a:spcPts val="0"/>
              </a:spcAft>
              <a:buClr>
                <a:schemeClr val="lt1"/>
              </a:buClr>
              <a:buSzPts val="1200"/>
              <a:buFont typeface="Open Sans"/>
              <a:buNone/>
              <a:defRPr sz="1200" b="0" i="0" u="none" strike="noStrike" cap="none">
                <a:solidFill>
                  <a:schemeClr val="lt1"/>
                </a:solidFill>
                <a:latin typeface="Open Sans"/>
                <a:ea typeface="Open Sans"/>
                <a:cs typeface="Open Sans"/>
                <a:sym typeface="Open Sans"/>
              </a:defRPr>
            </a:lvl7pPr>
            <a:lvl8pPr marL="0" marR="0" lvl="7" indent="0" algn="ctr" rtl="0">
              <a:spcBef>
                <a:spcPts val="0"/>
              </a:spcBef>
              <a:spcAft>
                <a:spcPts val="0"/>
              </a:spcAft>
              <a:buClr>
                <a:schemeClr val="lt1"/>
              </a:buClr>
              <a:buSzPts val="1200"/>
              <a:buFont typeface="Open Sans"/>
              <a:buNone/>
              <a:defRPr sz="1200" b="0" i="0" u="none" strike="noStrike" cap="none">
                <a:solidFill>
                  <a:schemeClr val="lt1"/>
                </a:solidFill>
                <a:latin typeface="Open Sans"/>
                <a:ea typeface="Open Sans"/>
                <a:cs typeface="Open Sans"/>
                <a:sym typeface="Open Sans"/>
              </a:defRPr>
            </a:lvl8pPr>
            <a:lvl9pPr marL="0" marR="0" lvl="8" indent="0" algn="ctr" rtl="0">
              <a:spcBef>
                <a:spcPts val="0"/>
              </a:spcBef>
              <a:spcAft>
                <a:spcPts val="0"/>
              </a:spcAft>
              <a:buClr>
                <a:schemeClr val="lt1"/>
              </a:buClr>
              <a:buSzPts val="1200"/>
              <a:buFont typeface="Open Sans"/>
              <a:buNone/>
              <a:defRPr sz="1200" b="0" i="0" u="none" strike="noStrike" cap="none">
                <a:solidFill>
                  <a:schemeClr val="lt1"/>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2"/>
        <p:cNvGrpSpPr/>
        <p:nvPr/>
      </p:nvGrpSpPr>
      <p:grpSpPr>
        <a:xfrm>
          <a:off x="0" y="0"/>
          <a:ext cx="0" cy="0"/>
          <a:chOff x="0" y="0"/>
          <a:chExt cx="0" cy="0"/>
        </a:xfrm>
      </p:grpSpPr>
      <p:sp>
        <p:nvSpPr>
          <p:cNvPr id="83" name="Google Shape;83;g28a43d727a6_0_648"/>
          <p:cNvSpPr txBox="1">
            <a:spLocks noGrp="1"/>
          </p:cNvSpPr>
          <p:nvPr>
            <p:ph type="title"/>
          </p:nvPr>
        </p:nvSpPr>
        <p:spPr>
          <a:xfrm>
            <a:off x="1548064" y="2683211"/>
            <a:ext cx="9096000" cy="6339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1"/>
              </a:buClr>
              <a:buSzPts val="4800"/>
              <a:buFont typeface="Montserrat"/>
              <a:buNone/>
              <a:defRPr sz="48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4" name="Google Shape;84;g28a43d727a6_0_648"/>
          <p:cNvSpPr txBox="1">
            <a:spLocks noGrp="1"/>
          </p:cNvSpPr>
          <p:nvPr>
            <p:ph type="body" idx="1"/>
          </p:nvPr>
        </p:nvSpPr>
        <p:spPr>
          <a:xfrm>
            <a:off x="2186781" y="3243790"/>
            <a:ext cx="7818300" cy="2232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chemeClr val="dk1"/>
              </a:buClr>
              <a:buSzPts val="1400"/>
              <a:buNone/>
              <a:defRPr sz="1400"/>
            </a:lvl1pPr>
            <a:lvl2pPr marL="914400" lvl="1" indent="-228600" algn="l" rtl="0">
              <a:lnSpc>
                <a:spcPct val="90000"/>
              </a:lnSpc>
              <a:spcBef>
                <a:spcPts val="500"/>
              </a:spcBef>
              <a:spcAft>
                <a:spcPts val="0"/>
              </a:spcAft>
              <a:buClr>
                <a:schemeClr val="dk1"/>
              </a:buClr>
              <a:buSzPts val="24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5" name="Google Shape;85;g28a43d727a6_0_648"/>
          <p:cNvSpPr>
            <a:spLocks noGrp="1"/>
          </p:cNvSpPr>
          <p:nvPr>
            <p:ph type="pic" idx="2"/>
          </p:nvPr>
        </p:nvSpPr>
        <p:spPr>
          <a:xfrm>
            <a:off x="0" y="0"/>
            <a:ext cx="12192000" cy="2442300"/>
          </a:xfrm>
          <a:prstGeom prst="rect">
            <a:avLst/>
          </a:prstGeom>
          <a:noFill/>
          <a:ln>
            <a:noFill/>
          </a:ln>
        </p:spPr>
      </p:sp>
      <p:sp>
        <p:nvSpPr>
          <p:cNvPr id="86" name="Google Shape;86;g28a43d727a6_0_648"/>
          <p:cNvSpPr/>
          <p:nvPr/>
        </p:nvSpPr>
        <p:spPr>
          <a:xfrm>
            <a:off x="11726100" y="6229951"/>
            <a:ext cx="468000" cy="46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87" name="Google Shape;87;g28a43d727a6_0_648"/>
          <p:cNvSpPr txBox="1">
            <a:spLocks noGrp="1"/>
          </p:cNvSpPr>
          <p:nvPr>
            <p:ph type="sldNum" idx="12"/>
          </p:nvPr>
        </p:nvSpPr>
        <p:spPr>
          <a:xfrm>
            <a:off x="11617200" y="6281389"/>
            <a:ext cx="685800" cy="3651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spcAft>
                <a:spcPts val="0"/>
              </a:spcAft>
              <a:buClr>
                <a:schemeClr val="lt1"/>
              </a:buClr>
              <a:buSzPts val="1200"/>
              <a:buFont typeface="Open Sans"/>
              <a:buNone/>
              <a:defRPr sz="1200" b="0" i="0" u="none" strike="noStrike" cap="none">
                <a:solidFill>
                  <a:schemeClr val="lt1"/>
                </a:solidFill>
                <a:latin typeface="Open Sans"/>
                <a:ea typeface="Open Sans"/>
                <a:cs typeface="Open Sans"/>
                <a:sym typeface="Open Sans"/>
              </a:defRPr>
            </a:lvl1pPr>
            <a:lvl2pPr marL="0" marR="0" lvl="1" indent="0" algn="ctr" rtl="0">
              <a:spcBef>
                <a:spcPts val="0"/>
              </a:spcBef>
              <a:spcAft>
                <a:spcPts val="0"/>
              </a:spcAft>
              <a:buClr>
                <a:schemeClr val="lt1"/>
              </a:buClr>
              <a:buSzPts val="1200"/>
              <a:buFont typeface="Open Sans"/>
              <a:buNone/>
              <a:defRPr sz="1200" b="0" i="0" u="none" strike="noStrike" cap="none">
                <a:solidFill>
                  <a:schemeClr val="lt1"/>
                </a:solidFill>
                <a:latin typeface="Open Sans"/>
                <a:ea typeface="Open Sans"/>
                <a:cs typeface="Open Sans"/>
                <a:sym typeface="Open Sans"/>
              </a:defRPr>
            </a:lvl2pPr>
            <a:lvl3pPr marL="0" marR="0" lvl="2" indent="0" algn="ctr" rtl="0">
              <a:spcBef>
                <a:spcPts val="0"/>
              </a:spcBef>
              <a:spcAft>
                <a:spcPts val="0"/>
              </a:spcAft>
              <a:buClr>
                <a:schemeClr val="lt1"/>
              </a:buClr>
              <a:buSzPts val="1200"/>
              <a:buFont typeface="Open Sans"/>
              <a:buNone/>
              <a:defRPr sz="1200" b="0" i="0" u="none" strike="noStrike" cap="none">
                <a:solidFill>
                  <a:schemeClr val="lt1"/>
                </a:solidFill>
                <a:latin typeface="Open Sans"/>
                <a:ea typeface="Open Sans"/>
                <a:cs typeface="Open Sans"/>
                <a:sym typeface="Open Sans"/>
              </a:defRPr>
            </a:lvl3pPr>
            <a:lvl4pPr marL="0" marR="0" lvl="3" indent="0" algn="ctr" rtl="0">
              <a:spcBef>
                <a:spcPts val="0"/>
              </a:spcBef>
              <a:spcAft>
                <a:spcPts val="0"/>
              </a:spcAft>
              <a:buClr>
                <a:schemeClr val="lt1"/>
              </a:buClr>
              <a:buSzPts val="1200"/>
              <a:buFont typeface="Open Sans"/>
              <a:buNone/>
              <a:defRPr sz="1200" b="0" i="0" u="none" strike="noStrike" cap="none">
                <a:solidFill>
                  <a:schemeClr val="lt1"/>
                </a:solidFill>
                <a:latin typeface="Open Sans"/>
                <a:ea typeface="Open Sans"/>
                <a:cs typeface="Open Sans"/>
                <a:sym typeface="Open Sans"/>
              </a:defRPr>
            </a:lvl4pPr>
            <a:lvl5pPr marL="0" marR="0" lvl="4" indent="0" algn="ctr" rtl="0">
              <a:spcBef>
                <a:spcPts val="0"/>
              </a:spcBef>
              <a:spcAft>
                <a:spcPts val="0"/>
              </a:spcAft>
              <a:buClr>
                <a:schemeClr val="lt1"/>
              </a:buClr>
              <a:buSzPts val="1200"/>
              <a:buFont typeface="Open Sans"/>
              <a:buNone/>
              <a:defRPr sz="1200" b="0" i="0" u="none" strike="noStrike" cap="none">
                <a:solidFill>
                  <a:schemeClr val="lt1"/>
                </a:solidFill>
                <a:latin typeface="Open Sans"/>
                <a:ea typeface="Open Sans"/>
                <a:cs typeface="Open Sans"/>
                <a:sym typeface="Open Sans"/>
              </a:defRPr>
            </a:lvl5pPr>
            <a:lvl6pPr marL="0" marR="0" lvl="5" indent="0" algn="ctr" rtl="0">
              <a:spcBef>
                <a:spcPts val="0"/>
              </a:spcBef>
              <a:spcAft>
                <a:spcPts val="0"/>
              </a:spcAft>
              <a:buClr>
                <a:schemeClr val="lt1"/>
              </a:buClr>
              <a:buSzPts val="1200"/>
              <a:buFont typeface="Open Sans"/>
              <a:buNone/>
              <a:defRPr sz="1200" b="0" i="0" u="none" strike="noStrike" cap="none">
                <a:solidFill>
                  <a:schemeClr val="lt1"/>
                </a:solidFill>
                <a:latin typeface="Open Sans"/>
                <a:ea typeface="Open Sans"/>
                <a:cs typeface="Open Sans"/>
                <a:sym typeface="Open Sans"/>
              </a:defRPr>
            </a:lvl6pPr>
            <a:lvl7pPr marL="0" marR="0" lvl="6" indent="0" algn="ctr" rtl="0">
              <a:spcBef>
                <a:spcPts val="0"/>
              </a:spcBef>
              <a:spcAft>
                <a:spcPts val="0"/>
              </a:spcAft>
              <a:buClr>
                <a:schemeClr val="lt1"/>
              </a:buClr>
              <a:buSzPts val="1200"/>
              <a:buFont typeface="Open Sans"/>
              <a:buNone/>
              <a:defRPr sz="1200" b="0" i="0" u="none" strike="noStrike" cap="none">
                <a:solidFill>
                  <a:schemeClr val="lt1"/>
                </a:solidFill>
                <a:latin typeface="Open Sans"/>
                <a:ea typeface="Open Sans"/>
                <a:cs typeface="Open Sans"/>
                <a:sym typeface="Open Sans"/>
              </a:defRPr>
            </a:lvl7pPr>
            <a:lvl8pPr marL="0" marR="0" lvl="7" indent="0" algn="ctr" rtl="0">
              <a:spcBef>
                <a:spcPts val="0"/>
              </a:spcBef>
              <a:spcAft>
                <a:spcPts val="0"/>
              </a:spcAft>
              <a:buClr>
                <a:schemeClr val="lt1"/>
              </a:buClr>
              <a:buSzPts val="1200"/>
              <a:buFont typeface="Open Sans"/>
              <a:buNone/>
              <a:defRPr sz="1200" b="0" i="0" u="none" strike="noStrike" cap="none">
                <a:solidFill>
                  <a:schemeClr val="lt1"/>
                </a:solidFill>
                <a:latin typeface="Open Sans"/>
                <a:ea typeface="Open Sans"/>
                <a:cs typeface="Open Sans"/>
                <a:sym typeface="Open Sans"/>
              </a:defRPr>
            </a:lvl8pPr>
            <a:lvl9pPr marL="0" marR="0" lvl="8" indent="0" algn="ctr" rtl="0">
              <a:spcBef>
                <a:spcPts val="0"/>
              </a:spcBef>
              <a:spcAft>
                <a:spcPts val="0"/>
              </a:spcAft>
              <a:buClr>
                <a:schemeClr val="lt1"/>
              </a:buClr>
              <a:buSzPts val="1200"/>
              <a:buFont typeface="Open Sans"/>
              <a:buNone/>
              <a:defRPr sz="1200" b="0" i="0" u="none" strike="noStrike" cap="none">
                <a:solidFill>
                  <a:schemeClr val="lt1"/>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94"/>
        <p:cNvGrpSpPr/>
        <p:nvPr/>
      </p:nvGrpSpPr>
      <p:grpSpPr>
        <a:xfrm>
          <a:off x="0" y="0"/>
          <a:ext cx="0" cy="0"/>
          <a:chOff x="0" y="0"/>
          <a:chExt cx="0" cy="0"/>
        </a:xfrm>
      </p:grpSpPr>
      <p:sp>
        <p:nvSpPr>
          <p:cNvPr id="95" name="Google Shape;95;g2881305bc32_0_281"/>
          <p:cNvSpPr>
            <a:spLocks noGrp="1"/>
          </p:cNvSpPr>
          <p:nvPr>
            <p:ph type="pic" idx="2"/>
          </p:nvPr>
        </p:nvSpPr>
        <p:spPr>
          <a:xfrm>
            <a:off x="0" y="0"/>
            <a:ext cx="12192000" cy="6858000"/>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g2881305bc32_0_28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8" name="Google Shape;98;g2881305bc32_0_28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9" name="Google Shape;99;g2881305bc32_0_28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0" name="Google Shape;100;g2881305bc32_0_28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1" name="Google Shape;101;g2881305bc32_0_28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2"/>
        <p:cNvGrpSpPr/>
        <p:nvPr/>
      </p:nvGrpSpPr>
      <p:grpSpPr>
        <a:xfrm>
          <a:off x="0" y="0"/>
          <a:ext cx="0" cy="0"/>
          <a:chOff x="0" y="0"/>
          <a:chExt cx="0" cy="0"/>
        </a:xfrm>
      </p:grpSpPr>
      <p:sp>
        <p:nvSpPr>
          <p:cNvPr id="103" name="Google Shape;103;g2881305bc32_0_28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4" name="Google Shape;104;g2881305bc32_0_289"/>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05" name="Google Shape;105;g2881305bc32_0_28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6" name="Google Shape;106;g2881305bc32_0_28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7" name="Google Shape;107;g2881305bc32_0_28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8"/>
        <p:cNvGrpSpPr/>
        <p:nvPr/>
      </p:nvGrpSpPr>
      <p:grpSpPr>
        <a:xfrm>
          <a:off x="0" y="0"/>
          <a:ext cx="0" cy="0"/>
          <a:chOff x="0" y="0"/>
          <a:chExt cx="0" cy="0"/>
        </a:xfrm>
      </p:grpSpPr>
      <p:sp>
        <p:nvSpPr>
          <p:cNvPr id="109" name="Google Shape;109;g2881305bc32_0_295"/>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 name="Google Shape;110;g2881305bc32_0_295"/>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1" name="Google Shape;111;g2881305bc32_0_29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g2881305bc32_0_29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3" name="Google Shape;113;g2881305bc32_0_29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4"/>
        <p:cNvGrpSpPr/>
        <p:nvPr/>
      </p:nvGrpSpPr>
      <p:grpSpPr>
        <a:xfrm>
          <a:off x="0" y="0"/>
          <a:ext cx="0" cy="0"/>
          <a:chOff x="0" y="0"/>
          <a:chExt cx="0" cy="0"/>
        </a:xfrm>
      </p:grpSpPr>
      <p:sp>
        <p:nvSpPr>
          <p:cNvPr id="115" name="Google Shape;115;g2881305bc32_0_30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6" name="Google Shape;116;g2881305bc32_0_301"/>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7" name="Google Shape;117;g2881305bc32_0_301"/>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8" name="Google Shape;118;g2881305bc32_0_30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9" name="Google Shape;119;g2881305bc32_0_30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0" name="Google Shape;120;g2881305bc32_0_30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
        <p:cNvGrpSpPr/>
        <p:nvPr/>
      </p:nvGrpSpPr>
      <p:grpSpPr>
        <a:xfrm>
          <a:off x="0" y="0"/>
          <a:ext cx="0" cy="0"/>
          <a:chOff x="0" y="0"/>
          <a:chExt cx="0" cy="0"/>
        </a:xfrm>
      </p:grpSpPr>
      <p:sp>
        <p:nvSpPr>
          <p:cNvPr id="14" name="Google Shape;1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25468"/>
              </a:buClr>
              <a:buSzPts val="4400"/>
              <a:buFont typeface="Avenir"/>
              <a:buNone/>
              <a:defRPr b="1" i="0">
                <a:solidFill>
                  <a:srgbClr val="425468"/>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8"/>
          <p:cNvSpPr txBox="1">
            <a:spLocks noGrp="1"/>
          </p:cNvSpPr>
          <p:nvPr>
            <p:ph type="body" idx="1"/>
          </p:nvPr>
        </p:nvSpPr>
        <p:spPr>
          <a:xfrm>
            <a:off x="838200" y="1825625"/>
            <a:ext cx="5181600" cy="388937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84C9C5"/>
              </a:buClr>
              <a:buSzPts val="2800"/>
              <a:buChar char="•"/>
              <a:defRPr b="0" i="0">
                <a:solidFill>
                  <a:srgbClr val="425468"/>
                </a:solidFill>
                <a:latin typeface="Avenir"/>
                <a:ea typeface="Avenir"/>
                <a:cs typeface="Avenir"/>
                <a:sym typeface="Avenir"/>
              </a:defRPr>
            </a:lvl1pPr>
            <a:lvl2pPr marL="914400" lvl="1" indent="-381000" algn="l">
              <a:lnSpc>
                <a:spcPct val="90000"/>
              </a:lnSpc>
              <a:spcBef>
                <a:spcPts val="500"/>
              </a:spcBef>
              <a:spcAft>
                <a:spcPts val="0"/>
              </a:spcAft>
              <a:buClr>
                <a:srgbClr val="84C9C5"/>
              </a:buClr>
              <a:buSzPts val="2400"/>
              <a:buChar char="•"/>
              <a:defRPr b="0" i="0">
                <a:solidFill>
                  <a:srgbClr val="425468"/>
                </a:solidFill>
                <a:latin typeface="Avenir"/>
                <a:ea typeface="Avenir"/>
                <a:cs typeface="Avenir"/>
                <a:sym typeface="Avenir"/>
              </a:defRPr>
            </a:lvl2pPr>
            <a:lvl3pPr marL="1371600" lvl="2" indent="-355600" algn="l">
              <a:lnSpc>
                <a:spcPct val="90000"/>
              </a:lnSpc>
              <a:spcBef>
                <a:spcPts val="500"/>
              </a:spcBef>
              <a:spcAft>
                <a:spcPts val="0"/>
              </a:spcAft>
              <a:buClr>
                <a:srgbClr val="84C9C5"/>
              </a:buClr>
              <a:buSzPts val="2000"/>
              <a:buChar char="•"/>
              <a:defRPr b="0" i="0">
                <a:solidFill>
                  <a:srgbClr val="425468"/>
                </a:solidFill>
                <a:latin typeface="Avenir"/>
                <a:ea typeface="Avenir"/>
                <a:cs typeface="Avenir"/>
                <a:sym typeface="Avenir"/>
              </a:defRPr>
            </a:lvl3pPr>
            <a:lvl4pPr marL="1828800" lvl="3" indent="-342900" algn="l">
              <a:lnSpc>
                <a:spcPct val="90000"/>
              </a:lnSpc>
              <a:spcBef>
                <a:spcPts val="500"/>
              </a:spcBef>
              <a:spcAft>
                <a:spcPts val="0"/>
              </a:spcAft>
              <a:buClr>
                <a:srgbClr val="84C9C5"/>
              </a:buClr>
              <a:buSzPts val="1800"/>
              <a:buChar char="•"/>
              <a:defRPr b="0" i="0">
                <a:solidFill>
                  <a:srgbClr val="425468"/>
                </a:solidFill>
                <a:latin typeface="Avenir"/>
                <a:ea typeface="Avenir"/>
                <a:cs typeface="Avenir"/>
                <a:sym typeface="Avenir"/>
              </a:defRPr>
            </a:lvl4pPr>
            <a:lvl5pPr marL="2286000" lvl="4" indent="-342900" algn="l">
              <a:lnSpc>
                <a:spcPct val="90000"/>
              </a:lnSpc>
              <a:spcBef>
                <a:spcPts val="500"/>
              </a:spcBef>
              <a:spcAft>
                <a:spcPts val="0"/>
              </a:spcAft>
              <a:buClr>
                <a:srgbClr val="84C9C5"/>
              </a:buClr>
              <a:buSzPts val="1800"/>
              <a:buChar char="•"/>
              <a:defRPr b="0" i="0">
                <a:solidFill>
                  <a:srgbClr val="425468"/>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 name="Google Shape;16;p8"/>
          <p:cNvSpPr txBox="1">
            <a:spLocks noGrp="1"/>
          </p:cNvSpPr>
          <p:nvPr>
            <p:ph type="body" idx="2"/>
          </p:nvPr>
        </p:nvSpPr>
        <p:spPr>
          <a:xfrm>
            <a:off x="6172200" y="1825625"/>
            <a:ext cx="5181600" cy="388937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84C9C5"/>
              </a:buClr>
              <a:buSzPts val="2800"/>
              <a:buChar char="•"/>
              <a:defRPr b="0" i="0">
                <a:solidFill>
                  <a:srgbClr val="425468"/>
                </a:solidFill>
                <a:latin typeface="Avenir"/>
                <a:ea typeface="Avenir"/>
                <a:cs typeface="Avenir"/>
                <a:sym typeface="Avenir"/>
              </a:defRPr>
            </a:lvl1pPr>
            <a:lvl2pPr marL="914400" lvl="1" indent="-381000" algn="l">
              <a:lnSpc>
                <a:spcPct val="90000"/>
              </a:lnSpc>
              <a:spcBef>
                <a:spcPts val="500"/>
              </a:spcBef>
              <a:spcAft>
                <a:spcPts val="0"/>
              </a:spcAft>
              <a:buClr>
                <a:srgbClr val="84C9C5"/>
              </a:buClr>
              <a:buSzPts val="2400"/>
              <a:buChar char="•"/>
              <a:defRPr b="0" i="0">
                <a:solidFill>
                  <a:srgbClr val="425468"/>
                </a:solidFill>
                <a:latin typeface="Avenir"/>
                <a:ea typeface="Avenir"/>
                <a:cs typeface="Avenir"/>
                <a:sym typeface="Avenir"/>
              </a:defRPr>
            </a:lvl2pPr>
            <a:lvl3pPr marL="1371600" lvl="2" indent="-355600" algn="l">
              <a:lnSpc>
                <a:spcPct val="90000"/>
              </a:lnSpc>
              <a:spcBef>
                <a:spcPts val="500"/>
              </a:spcBef>
              <a:spcAft>
                <a:spcPts val="0"/>
              </a:spcAft>
              <a:buClr>
                <a:srgbClr val="84C9C5"/>
              </a:buClr>
              <a:buSzPts val="2000"/>
              <a:buChar char="•"/>
              <a:defRPr b="0" i="0">
                <a:solidFill>
                  <a:srgbClr val="425468"/>
                </a:solidFill>
                <a:latin typeface="Avenir"/>
                <a:ea typeface="Avenir"/>
                <a:cs typeface="Avenir"/>
                <a:sym typeface="Avenir"/>
              </a:defRPr>
            </a:lvl3pPr>
            <a:lvl4pPr marL="1828800" lvl="3" indent="-342900" algn="l">
              <a:lnSpc>
                <a:spcPct val="90000"/>
              </a:lnSpc>
              <a:spcBef>
                <a:spcPts val="500"/>
              </a:spcBef>
              <a:spcAft>
                <a:spcPts val="0"/>
              </a:spcAft>
              <a:buClr>
                <a:srgbClr val="84C9C5"/>
              </a:buClr>
              <a:buSzPts val="1800"/>
              <a:buChar char="•"/>
              <a:defRPr b="0" i="0">
                <a:solidFill>
                  <a:srgbClr val="425468"/>
                </a:solidFill>
                <a:latin typeface="Avenir"/>
                <a:ea typeface="Avenir"/>
                <a:cs typeface="Avenir"/>
                <a:sym typeface="Avenir"/>
              </a:defRPr>
            </a:lvl4pPr>
            <a:lvl5pPr marL="2286000" lvl="4" indent="-342900" algn="l">
              <a:lnSpc>
                <a:spcPct val="90000"/>
              </a:lnSpc>
              <a:spcBef>
                <a:spcPts val="500"/>
              </a:spcBef>
              <a:spcAft>
                <a:spcPts val="0"/>
              </a:spcAft>
              <a:buClr>
                <a:srgbClr val="84C9C5"/>
              </a:buClr>
              <a:buSzPts val="1800"/>
              <a:buChar char="•"/>
              <a:defRPr b="0" i="0">
                <a:solidFill>
                  <a:srgbClr val="425468"/>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 name="Google Shape;17;p8" descr="Shape, background pattern&#10;&#10;Description automatically generated"/>
          <p:cNvPicPr preferRelativeResize="0"/>
          <p:nvPr/>
        </p:nvPicPr>
        <p:blipFill rotWithShape="1">
          <a:blip r:embed="rId2">
            <a:alphaModFix/>
          </a:blip>
          <a:srcRect/>
          <a:stretch/>
        </p:blipFill>
        <p:spPr>
          <a:xfrm>
            <a:off x="0" y="5921374"/>
            <a:ext cx="12192000" cy="936626"/>
          </a:xfrm>
          <a:prstGeom prst="rect">
            <a:avLst/>
          </a:prstGeom>
          <a:noFill/>
          <a:ln>
            <a:noFill/>
          </a:ln>
        </p:spPr>
      </p:pic>
      <p:pic>
        <p:nvPicPr>
          <p:cNvPr id="18" name="Google Shape;18;p8" descr="A picture containing text, clipart&#10;&#10;Description automatically generated"/>
          <p:cNvPicPr preferRelativeResize="0"/>
          <p:nvPr/>
        </p:nvPicPr>
        <p:blipFill rotWithShape="1">
          <a:blip r:embed="rId3">
            <a:alphaModFix/>
          </a:blip>
          <a:srcRect/>
          <a:stretch/>
        </p:blipFill>
        <p:spPr>
          <a:xfrm>
            <a:off x="10335361" y="6120328"/>
            <a:ext cx="1627667" cy="538714"/>
          </a:xfrm>
          <a:prstGeom prst="rect">
            <a:avLst/>
          </a:prstGeom>
          <a:noFill/>
          <a:ln>
            <a:noFill/>
          </a:ln>
        </p:spPr>
      </p:pic>
      <p:sp>
        <p:nvSpPr>
          <p:cNvPr id="19" name="Google Shape;19;p8"/>
          <p:cNvSpPr/>
          <p:nvPr/>
        </p:nvSpPr>
        <p:spPr>
          <a:xfrm>
            <a:off x="228972" y="6158853"/>
            <a:ext cx="195758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Avenir"/>
                <a:ea typeface="Avenir"/>
                <a:cs typeface="Avenir"/>
                <a:sym typeface="Avenir"/>
              </a:rPr>
              <a:t>crisisgo.com</a:t>
            </a:r>
            <a:endParaRPr sz="2400" b="1" i="0" u="none" strike="noStrike" cap="none">
              <a:solidFill>
                <a:srgbClr val="FFFFFF"/>
              </a:solidFill>
              <a:latin typeface="Avenir"/>
              <a:ea typeface="Avenir"/>
              <a:cs typeface="Avenir"/>
              <a:sym typeface="Aveni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1"/>
        <p:cNvGrpSpPr/>
        <p:nvPr/>
      </p:nvGrpSpPr>
      <p:grpSpPr>
        <a:xfrm>
          <a:off x="0" y="0"/>
          <a:ext cx="0" cy="0"/>
          <a:chOff x="0" y="0"/>
          <a:chExt cx="0" cy="0"/>
        </a:xfrm>
      </p:grpSpPr>
      <p:sp>
        <p:nvSpPr>
          <p:cNvPr id="122" name="Google Shape;122;g2881305bc32_0_308"/>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 name="Google Shape;123;g2881305bc32_0_308"/>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4" name="Google Shape;124;g2881305bc32_0_308"/>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5" name="Google Shape;125;g2881305bc32_0_308"/>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6" name="Google Shape;126;g2881305bc32_0_308"/>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7" name="Google Shape;127;g2881305bc32_0_30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8" name="Google Shape;128;g2881305bc32_0_30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9" name="Google Shape;129;g2881305bc32_0_30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0"/>
        <p:cNvGrpSpPr/>
        <p:nvPr/>
      </p:nvGrpSpPr>
      <p:grpSpPr>
        <a:xfrm>
          <a:off x="0" y="0"/>
          <a:ext cx="0" cy="0"/>
          <a:chOff x="0" y="0"/>
          <a:chExt cx="0" cy="0"/>
        </a:xfrm>
      </p:grpSpPr>
      <p:sp>
        <p:nvSpPr>
          <p:cNvPr id="131" name="Google Shape;131;g2881305bc32_0_3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2" name="Google Shape;132;g2881305bc32_0_3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3" name="Google Shape;133;g2881305bc32_0_3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4" name="Google Shape;134;g2881305bc32_0_3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
        <p:cNvGrpSpPr/>
        <p:nvPr/>
      </p:nvGrpSpPr>
      <p:grpSpPr>
        <a:xfrm>
          <a:off x="0" y="0"/>
          <a:ext cx="0" cy="0"/>
          <a:chOff x="0" y="0"/>
          <a:chExt cx="0" cy="0"/>
        </a:xfrm>
      </p:grpSpPr>
      <p:sp>
        <p:nvSpPr>
          <p:cNvPr id="136" name="Google Shape;136;g2881305bc32_0_3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7" name="Google Shape;137;g2881305bc32_0_3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8" name="Google Shape;138;g2881305bc32_0_3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9"/>
        <p:cNvGrpSpPr/>
        <p:nvPr/>
      </p:nvGrpSpPr>
      <p:grpSpPr>
        <a:xfrm>
          <a:off x="0" y="0"/>
          <a:ext cx="0" cy="0"/>
          <a:chOff x="0" y="0"/>
          <a:chExt cx="0" cy="0"/>
        </a:xfrm>
      </p:grpSpPr>
      <p:sp>
        <p:nvSpPr>
          <p:cNvPr id="140" name="Google Shape;140;g2881305bc32_0_32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1" name="Google Shape;141;g2881305bc32_0_326"/>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42" name="Google Shape;142;g2881305bc32_0_326"/>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43" name="Google Shape;143;g2881305bc32_0_32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4" name="Google Shape;144;g2881305bc32_0_32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5" name="Google Shape;145;g2881305bc32_0_3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6"/>
        <p:cNvGrpSpPr/>
        <p:nvPr/>
      </p:nvGrpSpPr>
      <p:grpSpPr>
        <a:xfrm>
          <a:off x="0" y="0"/>
          <a:ext cx="0" cy="0"/>
          <a:chOff x="0" y="0"/>
          <a:chExt cx="0" cy="0"/>
        </a:xfrm>
      </p:grpSpPr>
      <p:sp>
        <p:nvSpPr>
          <p:cNvPr id="147" name="Google Shape;147;g2881305bc32_0_33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8" name="Google Shape;148;g2881305bc32_0_333"/>
          <p:cNvSpPr>
            <a:spLocks noGrp="1"/>
          </p:cNvSpPr>
          <p:nvPr>
            <p:ph type="pic" idx="2"/>
          </p:nvPr>
        </p:nvSpPr>
        <p:spPr>
          <a:xfrm>
            <a:off x="5183188" y="987425"/>
            <a:ext cx="6172200" cy="4873500"/>
          </a:xfrm>
          <a:prstGeom prst="rect">
            <a:avLst/>
          </a:prstGeom>
          <a:noFill/>
          <a:ln>
            <a:noFill/>
          </a:ln>
        </p:spPr>
      </p:sp>
      <p:sp>
        <p:nvSpPr>
          <p:cNvPr id="149" name="Google Shape;149;g2881305bc32_0_333"/>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50" name="Google Shape;150;g2881305bc32_0_3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1" name="Google Shape;151;g2881305bc32_0_33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2" name="Google Shape;152;g2881305bc32_0_3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3"/>
        <p:cNvGrpSpPr/>
        <p:nvPr/>
      </p:nvGrpSpPr>
      <p:grpSpPr>
        <a:xfrm>
          <a:off x="0" y="0"/>
          <a:ext cx="0" cy="0"/>
          <a:chOff x="0" y="0"/>
          <a:chExt cx="0" cy="0"/>
        </a:xfrm>
      </p:grpSpPr>
      <p:sp>
        <p:nvSpPr>
          <p:cNvPr id="154" name="Google Shape;154;g2881305bc32_0_34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5" name="Google Shape;155;g2881305bc32_0_340"/>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6" name="Google Shape;156;g2881305bc32_0_34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7" name="Google Shape;157;g2881305bc32_0_34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8" name="Google Shape;158;g2881305bc32_0_34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9"/>
        <p:cNvGrpSpPr/>
        <p:nvPr/>
      </p:nvGrpSpPr>
      <p:grpSpPr>
        <a:xfrm>
          <a:off x="0" y="0"/>
          <a:ext cx="0" cy="0"/>
          <a:chOff x="0" y="0"/>
          <a:chExt cx="0" cy="0"/>
        </a:xfrm>
      </p:grpSpPr>
      <p:sp>
        <p:nvSpPr>
          <p:cNvPr id="160" name="Google Shape;160;g2881305bc32_0_346"/>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1" name="Google Shape;161;g2881305bc32_0_346"/>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2" name="Google Shape;162;g2881305bc32_0_34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3" name="Google Shape;163;g2881305bc32_0_34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4" name="Google Shape;164;g2881305bc32_0_34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25468"/>
              </a:buClr>
              <a:buSzPts val="4400"/>
              <a:buFont typeface="Avenir"/>
              <a:buNone/>
              <a:defRPr b="1" i="0">
                <a:solidFill>
                  <a:srgbClr val="425468"/>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
          <p:cNvSpPr txBox="1">
            <a:spLocks noGrp="1"/>
          </p:cNvSpPr>
          <p:nvPr>
            <p:ph type="body" idx="1"/>
          </p:nvPr>
        </p:nvSpPr>
        <p:spPr>
          <a:xfrm>
            <a:off x="838200" y="1825625"/>
            <a:ext cx="10515600" cy="3896791"/>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84C9C5"/>
              </a:buClr>
              <a:buSzPts val="2800"/>
              <a:buChar char="•"/>
              <a:defRPr b="0" i="0">
                <a:solidFill>
                  <a:srgbClr val="425468"/>
                </a:solidFill>
                <a:latin typeface="Avenir"/>
                <a:ea typeface="Avenir"/>
                <a:cs typeface="Avenir"/>
                <a:sym typeface="Avenir"/>
              </a:defRPr>
            </a:lvl1pPr>
            <a:lvl2pPr marL="914400" lvl="1" indent="-381000" algn="l">
              <a:lnSpc>
                <a:spcPct val="90000"/>
              </a:lnSpc>
              <a:spcBef>
                <a:spcPts val="500"/>
              </a:spcBef>
              <a:spcAft>
                <a:spcPts val="0"/>
              </a:spcAft>
              <a:buClr>
                <a:srgbClr val="84C9C5"/>
              </a:buClr>
              <a:buSzPts val="2400"/>
              <a:buChar char="•"/>
              <a:defRPr b="0" i="0">
                <a:solidFill>
                  <a:srgbClr val="425468"/>
                </a:solidFill>
                <a:latin typeface="Avenir"/>
                <a:ea typeface="Avenir"/>
                <a:cs typeface="Avenir"/>
                <a:sym typeface="Avenir"/>
              </a:defRPr>
            </a:lvl2pPr>
            <a:lvl3pPr marL="1371600" lvl="2" indent="-355600" algn="l">
              <a:lnSpc>
                <a:spcPct val="90000"/>
              </a:lnSpc>
              <a:spcBef>
                <a:spcPts val="500"/>
              </a:spcBef>
              <a:spcAft>
                <a:spcPts val="0"/>
              </a:spcAft>
              <a:buClr>
                <a:srgbClr val="84C9C5"/>
              </a:buClr>
              <a:buSzPts val="2000"/>
              <a:buChar char="•"/>
              <a:defRPr b="0" i="0">
                <a:solidFill>
                  <a:srgbClr val="425468"/>
                </a:solidFill>
                <a:latin typeface="Avenir"/>
                <a:ea typeface="Avenir"/>
                <a:cs typeface="Avenir"/>
                <a:sym typeface="Avenir"/>
              </a:defRPr>
            </a:lvl3pPr>
            <a:lvl4pPr marL="1828800" lvl="3" indent="-342900" algn="l">
              <a:lnSpc>
                <a:spcPct val="90000"/>
              </a:lnSpc>
              <a:spcBef>
                <a:spcPts val="500"/>
              </a:spcBef>
              <a:spcAft>
                <a:spcPts val="0"/>
              </a:spcAft>
              <a:buClr>
                <a:srgbClr val="84C9C5"/>
              </a:buClr>
              <a:buSzPts val="1800"/>
              <a:buChar char="•"/>
              <a:defRPr b="0" i="0">
                <a:solidFill>
                  <a:srgbClr val="425468"/>
                </a:solidFill>
                <a:latin typeface="Avenir"/>
                <a:ea typeface="Avenir"/>
                <a:cs typeface="Avenir"/>
                <a:sym typeface="Avenir"/>
              </a:defRPr>
            </a:lvl4pPr>
            <a:lvl5pPr marL="2286000" lvl="4" indent="-342900" algn="l">
              <a:lnSpc>
                <a:spcPct val="90000"/>
              </a:lnSpc>
              <a:spcBef>
                <a:spcPts val="500"/>
              </a:spcBef>
              <a:spcAft>
                <a:spcPts val="0"/>
              </a:spcAft>
              <a:buClr>
                <a:srgbClr val="84C9C5"/>
              </a:buClr>
              <a:buSzPts val="1800"/>
              <a:buChar char="•"/>
              <a:defRPr b="0" i="0">
                <a:solidFill>
                  <a:srgbClr val="425468"/>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 name="Google Shape;23;p5" descr="Shape, background pattern&#10;&#10;Description automatically generated"/>
          <p:cNvPicPr preferRelativeResize="0"/>
          <p:nvPr/>
        </p:nvPicPr>
        <p:blipFill rotWithShape="1">
          <a:blip r:embed="rId2">
            <a:alphaModFix/>
          </a:blip>
          <a:srcRect/>
          <a:stretch/>
        </p:blipFill>
        <p:spPr>
          <a:xfrm>
            <a:off x="0" y="5921374"/>
            <a:ext cx="12192000" cy="936626"/>
          </a:xfrm>
          <a:prstGeom prst="rect">
            <a:avLst/>
          </a:prstGeom>
          <a:noFill/>
          <a:ln>
            <a:noFill/>
          </a:ln>
        </p:spPr>
      </p:pic>
      <p:pic>
        <p:nvPicPr>
          <p:cNvPr id="24" name="Google Shape;24;p5" descr="A picture containing text, clipart&#10;&#10;Description automatically generated"/>
          <p:cNvPicPr preferRelativeResize="0"/>
          <p:nvPr/>
        </p:nvPicPr>
        <p:blipFill rotWithShape="1">
          <a:blip r:embed="rId3">
            <a:alphaModFix/>
          </a:blip>
          <a:srcRect/>
          <a:stretch/>
        </p:blipFill>
        <p:spPr>
          <a:xfrm>
            <a:off x="10335361" y="6120328"/>
            <a:ext cx="1627667" cy="538714"/>
          </a:xfrm>
          <a:prstGeom prst="rect">
            <a:avLst/>
          </a:prstGeom>
          <a:noFill/>
          <a:ln>
            <a:noFill/>
          </a:ln>
        </p:spPr>
      </p:pic>
      <p:sp>
        <p:nvSpPr>
          <p:cNvPr id="25" name="Google Shape;25;p5"/>
          <p:cNvSpPr/>
          <p:nvPr/>
        </p:nvSpPr>
        <p:spPr>
          <a:xfrm>
            <a:off x="228972" y="6158853"/>
            <a:ext cx="195758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Avenir"/>
                <a:ea typeface="Avenir"/>
                <a:cs typeface="Avenir"/>
                <a:sym typeface="Avenir"/>
              </a:rPr>
              <a:t>crisisgo.com</a:t>
            </a:r>
            <a:endParaRPr sz="2400" b="1" i="0" u="none" strike="noStrike" cap="none">
              <a:solidFill>
                <a:srgbClr val="FFFFFF"/>
              </a:solidFill>
              <a:latin typeface="Avenir"/>
              <a:ea typeface="Avenir"/>
              <a:cs typeface="Avenir"/>
              <a:sym typeface="Aveni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25468"/>
              </a:buClr>
              <a:buSzPts val="4400"/>
              <a:buFont typeface="Avenir"/>
              <a:buNone/>
              <a:defRPr b="1" i="0">
                <a:solidFill>
                  <a:srgbClr val="425468"/>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 name="Google Shape;28;p10" descr="Shape, background pattern&#10;&#10;Description automatically generated"/>
          <p:cNvPicPr preferRelativeResize="0"/>
          <p:nvPr/>
        </p:nvPicPr>
        <p:blipFill rotWithShape="1">
          <a:blip r:embed="rId2">
            <a:alphaModFix/>
          </a:blip>
          <a:srcRect/>
          <a:stretch/>
        </p:blipFill>
        <p:spPr>
          <a:xfrm>
            <a:off x="0" y="5921374"/>
            <a:ext cx="12192000" cy="936626"/>
          </a:xfrm>
          <a:prstGeom prst="rect">
            <a:avLst/>
          </a:prstGeom>
          <a:noFill/>
          <a:ln>
            <a:noFill/>
          </a:ln>
        </p:spPr>
      </p:pic>
      <p:pic>
        <p:nvPicPr>
          <p:cNvPr id="29" name="Google Shape;29;p10" descr="A picture containing text, clipart&#10;&#10;Description automatically generated"/>
          <p:cNvPicPr preferRelativeResize="0"/>
          <p:nvPr/>
        </p:nvPicPr>
        <p:blipFill rotWithShape="1">
          <a:blip r:embed="rId3">
            <a:alphaModFix/>
          </a:blip>
          <a:srcRect/>
          <a:stretch/>
        </p:blipFill>
        <p:spPr>
          <a:xfrm>
            <a:off x="10335361" y="6120328"/>
            <a:ext cx="1627667" cy="538714"/>
          </a:xfrm>
          <a:prstGeom prst="rect">
            <a:avLst/>
          </a:prstGeom>
          <a:noFill/>
          <a:ln>
            <a:noFill/>
          </a:ln>
        </p:spPr>
      </p:pic>
      <p:sp>
        <p:nvSpPr>
          <p:cNvPr id="30" name="Google Shape;30;p10"/>
          <p:cNvSpPr/>
          <p:nvPr/>
        </p:nvSpPr>
        <p:spPr>
          <a:xfrm>
            <a:off x="228972" y="6158853"/>
            <a:ext cx="195758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Avenir"/>
                <a:ea typeface="Avenir"/>
                <a:cs typeface="Avenir"/>
                <a:sym typeface="Avenir"/>
              </a:rPr>
              <a:t>crisisgo.com</a:t>
            </a:r>
            <a:endParaRPr sz="2400" b="1" i="0" u="none" strike="noStrike" cap="none">
              <a:solidFill>
                <a:srgbClr val="FFFFFF"/>
              </a:solidFill>
              <a:latin typeface="Avenir"/>
              <a:ea typeface="Avenir"/>
              <a:cs typeface="Avenir"/>
              <a:sym typeface="Aveni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1">
  <p:cSld name="Title and Content">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g15cddc951c2_0_35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5829E"/>
              </a:buClr>
              <a:buSzPts val="4400"/>
              <a:buFont typeface="Tahoma"/>
              <a:buNone/>
              <a:defRPr b="1">
                <a:solidFill>
                  <a:srgbClr val="35829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g15cddc951c2_0_354"/>
          <p:cNvSpPr txBox="1">
            <a:spLocks noGrp="1"/>
          </p:cNvSpPr>
          <p:nvPr>
            <p:ph type="body" idx="1"/>
          </p:nvPr>
        </p:nvSpPr>
        <p:spPr>
          <a:xfrm>
            <a:off x="838200" y="1825625"/>
            <a:ext cx="10515600" cy="38613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5B6670"/>
              </a:buClr>
              <a:buSzPts val="2800"/>
              <a:buChar char="•"/>
              <a:defRPr>
                <a:solidFill>
                  <a:srgbClr val="5B6670"/>
                </a:solidFill>
              </a:defRPr>
            </a:lvl1pPr>
            <a:lvl2pPr marL="914400" lvl="1" indent="-381000" algn="l">
              <a:lnSpc>
                <a:spcPct val="90000"/>
              </a:lnSpc>
              <a:spcBef>
                <a:spcPts val="500"/>
              </a:spcBef>
              <a:spcAft>
                <a:spcPts val="0"/>
              </a:spcAft>
              <a:buClr>
                <a:srgbClr val="5B6670"/>
              </a:buClr>
              <a:buSzPts val="2400"/>
              <a:buChar char="•"/>
              <a:defRPr>
                <a:solidFill>
                  <a:srgbClr val="5B6670"/>
                </a:solidFill>
              </a:defRPr>
            </a:lvl2pPr>
            <a:lvl3pPr marL="1371600" lvl="2" indent="-355600" algn="l">
              <a:lnSpc>
                <a:spcPct val="90000"/>
              </a:lnSpc>
              <a:spcBef>
                <a:spcPts val="500"/>
              </a:spcBef>
              <a:spcAft>
                <a:spcPts val="0"/>
              </a:spcAft>
              <a:buClr>
                <a:srgbClr val="5B6670"/>
              </a:buClr>
              <a:buSzPts val="2000"/>
              <a:buChar char="•"/>
              <a:defRPr>
                <a:solidFill>
                  <a:srgbClr val="5B6670"/>
                </a:solidFill>
              </a:defRPr>
            </a:lvl3pPr>
            <a:lvl4pPr marL="1828800" lvl="3" indent="-342900" algn="l">
              <a:lnSpc>
                <a:spcPct val="90000"/>
              </a:lnSpc>
              <a:spcBef>
                <a:spcPts val="500"/>
              </a:spcBef>
              <a:spcAft>
                <a:spcPts val="0"/>
              </a:spcAft>
              <a:buClr>
                <a:srgbClr val="5B6670"/>
              </a:buClr>
              <a:buSzPts val="1800"/>
              <a:buChar char="•"/>
              <a:defRPr>
                <a:solidFill>
                  <a:srgbClr val="5B6670"/>
                </a:solidFill>
              </a:defRPr>
            </a:lvl4pPr>
            <a:lvl5pPr marL="2286000" lvl="4" indent="-342900" algn="l">
              <a:lnSpc>
                <a:spcPct val="90000"/>
              </a:lnSpc>
              <a:spcBef>
                <a:spcPts val="500"/>
              </a:spcBef>
              <a:spcAft>
                <a:spcPts val="0"/>
              </a:spcAft>
              <a:buClr>
                <a:srgbClr val="5B6670"/>
              </a:buClr>
              <a:buSzPts val="1800"/>
              <a:buChar char="•"/>
              <a:defRPr>
                <a:solidFill>
                  <a:srgbClr val="5B667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4"/>
        <p:cNvGrpSpPr/>
        <p:nvPr/>
      </p:nvGrpSpPr>
      <p:grpSpPr>
        <a:xfrm>
          <a:off x="0" y="0"/>
          <a:ext cx="0" cy="0"/>
          <a:chOff x="0" y="0"/>
          <a:chExt cx="0" cy="0"/>
        </a:xfrm>
      </p:grpSpPr>
      <p:pic>
        <p:nvPicPr>
          <p:cNvPr id="35" name="Google Shape;35;p6" descr="Shape, background pattern&#10;&#10;Description automatically generated"/>
          <p:cNvPicPr preferRelativeResize="0"/>
          <p:nvPr/>
        </p:nvPicPr>
        <p:blipFill rotWithShape="1">
          <a:blip r:embed="rId2">
            <a:alphaModFix/>
          </a:blip>
          <a:srcRect/>
          <a:stretch/>
        </p:blipFill>
        <p:spPr>
          <a:xfrm>
            <a:off x="0" y="5921374"/>
            <a:ext cx="12192000" cy="936626"/>
          </a:xfrm>
          <a:prstGeom prst="rect">
            <a:avLst/>
          </a:prstGeom>
          <a:noFill/>
          <a:ln>
            <a:noFill/>
          </a:ln>
        </p:spPr>
      </p:pic>
      <p:pic>
        <p:nvPicPr>
          <p:cNvPr id="36" name="Google Shape;36;p6" descr="A picture containing text, clipart&#10;&#10;Description automatically generated"/>
          <p:cNvPicPr preferRelativeResize="0"/>
          <p:nvPr/>
        </p:nvPicPr>
        <p:blipFill rotWithShape="1">
          <a:blip r:embed="rId3">
            <a:alphaModFix/>
          </a:blip>
          <a:srcRect/>
          <a:stretch/>
        </p:blipFill>
        <p:spPr>
          <a:xfrm>
            <a:off x="10335361" y="6120328"/>
            <a:ext cx="1627667" cy="538714"/>
          </a:xfrm>
          <a:prstGeom prst="rect">
            <a:avLst/>
          </a:prstGeom>
          <a:noFill/>
          <a:ln>
            <a:noFill/>
          </a:ln>
        </p:spPr>
      </p:pic>
      <p:sp>
        <p:nvSpPr>
          <p:cNvPr id="37" name="Google Shape;37;p6"/>
          <p:cNvSpPr/>
          <p:nvPr/>
        </p:nvSpPr>
        <p:spPr>
          <a:xfrm>
            <a:off x="228972" y="6158853"/>
            <a:ext cx="195758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Avenir"/>
                <a:ea typeface="Avenir"/>
                <a:cs typeface="Avenir"/>
                <a:sym typeface="Avenir"/>
              </a:rPr>
              <a:t>crisisgo.com</a:t>
            </a:r>
            <a:endParaRPr sz="2400" b="1" i="0" u="none" strike="noStrike" cap="none">
              <a:solidFill>
                <a:srgbClr val="FFFFFF"/>
              </a:solidFill>
              <a:latin typeface="Avenir"/>
              <a:ea typeface="Avenir"/>
              <a:cs typeface="Avenir"/>
              <a:sym typeface="Avenir"/>
            </a:endParaRPr>
          </a:p>
        </p:txBody>
      </p:sp>
      <p:sp>
        <p:nvSpPr>
          <p:cNvPr id="38" name="Google Shape;38;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425468"/>
              </a:buClr>
              <a:buSzPts val="6000"/>
              <a:buFont typeface="Avenir"/>
              <a:buNone/>
              <a:defRPr sz="6000" b="1" i="0">
                <a:solidFill>
                  <a:srgbClr val="425468"/>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
          <p:cNvSpPr txBox="1">
            <a:spLocks noGrp="1"/>
          </p:cNvSpPr>
          <p:nvPr>
            <p:ph type="subTitle" idx="1"/>
          </p:nvPr>
        </p:nvSpPr>
        <p:spPr>
          <a:xfrm>
            <a:off x="1524000" y="3708916"/>
            <a:ext cx="9144000" cy="154888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b="0" i="0">
                <a:solidFill>
                  <a:srgbClr val="84C9C5"/>
                </a:solidFill>
                <a:latin typeface="Avenir"/>
                <a:ea typeface="Avenir"/>
                <a:cs typeface="Avenir"/>
                <a:sym typeface="Avenir"/>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1850" y="1341992"/>
            <a:ext cx="10515600" cy="268025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25468"/>
              </a:buClr>
              <a:buSzPts val="6000"/>
              <a:buFont typeface="Avenir"/>
              <a:buNone/>
              <a:defRPr sz="6000" b="1" i="0">
                <a:solidFill>
                  <a:srgbClr val="425468"/>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1850" y="4221716"/>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b="0" i="0">
                <a:solidFill>
                  <a:srgbClr val="84C9C5"/>
                </a:solidFill>
                <a:latin typeface="Avenir"/>
                <a:ea typeface="Avenir"/>
                <a:cs typeface="Avenir"/>
                <a:sym typeface="Avenir"/>
              </a:defRPr>
            </a:lvl1pPr>
            <a:lvl2pPr marL="914400" lvl="1" indent="-228600" algn="l">
              <a:lnSpc>
                <a:spcPct val="90000"/>
              </a:lnSpc>
              <a:spcBef>
                <a:spcPts val="500"/>
              </a:spcBef>
              <a:spcAft>
                <a:spcPts val="0"/>
              </a:spcAft>
              <a:buSzPts val="2000"/>
              <a:buNone/>
              <a:defRPr sz="2000">
                <a:solidFill>
                  <a:srgbClr val="888888"/>
                </a:solidFill>
              </a:defRPr>
            </a:lvl2pPr>
            <a:lvl3pPr marL="1371600" lvl="2" indent="-228600" algn="l">
              <a:lnSpc>
                <a:spcPct val="90000"/>
              </a:lnSpc>
              <a:spcBef>
                <a:spcPts val="500"/>
              </a:spcBef>
              <a:spcAft>
                <a:spcPts val="0"/>
              </a:spcAft>
              <a:buSzPts val="1800"/>
              <a:buNone/>
              <a:defRPr sz="1800">
                <a:solidFill>
                  <a:srgbClr val="888888"/>
                </a:solidFill>
              </a:defRPr>
            </a:lvl3pPr>
            <a:lvl4pPr marL="1828800" lvl="3" indent="-228600" algn="l">
              <a:lnSpc>
                <a:spcPct val="90000"/>
              </a:lnSpc>
              <a:spcBef>
                <a:spcPts val="500"/>
              </a:spcBef>
              <a:spcAft>
                <a:spcPts val="0"/>
              </a:spcAft>
              <a:buSzPts val="1600"/>
              <a:buNone/>
              <a:defRPr sz="1600">
                <a:solidFill>
                  <a:srgbClr val="888888"/>
                </a:solidFill>
              </a:defRPr>
            </a:lvl4pPr>
            <a:lvl5pPr marL="2286000" lvl="4" indent="-228600" algn="l">
              <a:lnSpc>
                <a:spcPct val="9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43" name="Google Shape;43;p7" descr="Shape, background pattern&#10;&#10;Description automatically generated"/>
          <p:cNvPicPr preferRelativeResize="0"/>
          <p:nvPr/>
        </p:nvPicPr>
        <p:blipFill rotWithShape="1">
          <a:blip r:embed="rId2">
            <a:alphaModFix/>
          </a:blip>
          <a:srcRect/>
          <a:stretch/>
        </p:blipFill>
        <p:spPr>
          <a:xfrm>
            <a:off x="0" y="5921374"/>
            <a:ext cx="12192000" cy="936626"/>
          </a:xfrm>
          <a:prstGeom prst="rect">
            <a:avLst/>
          </a:prstGeom>
          <a:noFill/>
          <a:ln>
            <a:noFill/>
          </a:ln>
        </p:spPr>
      </p:pic>
      <p:pic>
        <p:nvPicPr>
          <p:cNvPr id="44" name="Google Shape;44;p7" descr="A picture containing text, clipart&#10;&#10;Description automatically generated"/>
          <p:cNvPicPr preferRelativeResize="0"/>
          <p:nvPr/>
        </p:nvPicPr>
        <p:blipFill rotWithShape="1">
          <a:blip r:embed="rId3">
            <a:alphaModFix/>
          </a:blip>
          <a:srcRect/>
          <a:stretch/>
        </p:blipFill>
        <p:spPr>
          <a:xfrm>
            <a:off x="10335361" y="6120328"/>
            <a:ext cx="1627667" cy="538714"/>
          </a:xfrm>
          <a:prstGeom prst="rect">
            <a:avLst/>
          </a:prstGeom>
          <a:noFill/>
          <a:ln>
            <a:noFill/>
          </a:ln>
        </p:spPr>
      </p:pic>
      <p:sp>
        <p:nvSpPr>
          <p:cNvPr id="45" name="Google Shape;45;p7"/>
          <p:cNvSpPr/>
          <p:nvPr/>
        </p:nvSpPr>
        <p:spPr>
          <a:xfrm>
            <a:off x="228972" y="6158853"/>
            <a:ext cx="195758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Avenir"/>
                <a:ea typeface="Avenir"/>
                <a:cs typeface="Avenir"/>
                <a:sym typeface="Avenir"/>
              </a:rPr>
              <a:t>crisisgo.com</a:t>
            </a:r>
            <a:endParaRPr sz="2400" b="1" i="0" u="none" strike="noStrike" cap="none">
              <a:solidFill>
                <a:srgbClr val="FFFFFF"/>
              </a:solidFill>
              <a:latin typeface="Avenir"/>
              <a:ea typeface="Avenir"/>
              <a:cs typeface="Avenir"/>
              <a:sym typeface="Aveni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25468"/>
              </a:buClr>
              <a:buSzPts val="4400"/>
              <a:buFont typeface="Avenir"/>
              <a:buNone/>
              <a:defRPr b="1" i="0">
                <a:solidFill>
                  <a:srgbClr val="425468"/>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i="0">
                <a:solidFill>
                  <a:srgbClr val="84C9C5"/>
                </a:solidFill>
                <a:latin typeface="Avenir"/>
                <a:ea typeface="Avenir"/>
                <a:cs typeface="Avenir"/>
                <a:sym typeface="Avenir"/>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9"/>
          <p:cNvSpPr txBox="1">
            <a:spLocks noGrp="1"/>
          </p:cNvSpPr>
          <p:nvPr>
            <p:ph type="body" idx="2"/>
          </p:nvPr>
        </p:nvSpPr>
        <p:spPr>
          <a:xfrm>
            <a:off x="839788" y="2505075"/>
            <a:ext cx="5157787" cy="317881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84C9C5"/>
              </a:buClr>
              <a:buSzPts val="2800"/>
              <a:buChar char="•"/>
              <a:defRPr b="0" i="0">
                <a:solidFill>
                  <a:srgbClr val="425468"/>
                </a:solidFill>
                <a:latin typeface="Avenir"/>
                <a:ea typeface="Avenir"/>
                <a:cs typeface="Avenir"/>
                <a:sym typeface="Avenir"/>
              </a:defRPr>
            </a:lvl1pPr>
            <a:lvl2pPr marL="914400" lvl="1" indent="-381000" algn="l">
              <a:lnSpc>
                <a:spcPct val="90000"/>
              </a:lnSpc>
              <a:spcBef>
                <a:spcPts val="500"/>
              </a:spcBef>
              <a:spcAft>
                <a:spcPts val="0"/>
              </a:spcAft>
              <a:buClr>
                <a:srgbClr val="84C9C5"/>
              </a:buClr>
              <a:buSzPts val="2400"/>
              <a:buChar char="•"/>
              <a:defRPr b="0" i="0">
                <a:solidFill>
                  <a:srgbClr val="425468"/>
                </a:solidFill>
                <a:latin typeface="Avenir"/>
                <a:ea typeface="Avenir"/>
                <a:cs typeface="Avenir"/>
                <a:sym typeface="Avenir"/>
              </a:defRPr>
            </a:lvl2pPr>
            <a:lvl3pPr marL="1371600" lvl="2" indent="-355600" algn="l">
              <a:lnSpc>
                <a:spcPct val="90000"/>
              </a:lnSpc>
              <a:spcBef>
                <a:spcPts val="500"/>
              </a:spcBef>
              <a:spcAft>
                <a:spcPts val="0"/>
              </a:spcAft>
              <a:buClr>
                <a:srgbClr val="84C9C5"/>
              </a:buClr>
              <a:buSzPts val="2000"/>
              <a:buChar char="•"/>
              <a:defRPr b="0" i="0">
                <a:solidFill>
                  <a:srgbClr val="425468"/>
                </a:solidFill>
                <a:latin typeface="Avenir"/>
                <a:ea typeface="Avenir"/>
                <a:cs typeface="Avenir"/>
                <a:sym typeface="Avenir"/>
              </a:defRPr>
            </a:lvl3pPr>
            <a:lvl4pPr marL="1828800" lvl="3" indent="-342900" algn="l">
              <a:lnSpc>
                <a:spcPct val="90000"/>
              </a:lnSpc>
              <a:spcBef>
                <a:spcPts val="500"/>
              </a:spcBef>
              <a:spcAft>
                <a:spcPts val="0"/>
              </a:spcAft>
              <a:buClr>
                <a:srgbClr val="84C9C5"/>
              </a:buClr>
              <a:buSzPts val="1800"/>
              <a:buChar char="•"/>
              <a:defRPr b="0" i="0">
                <a:solidFill>
                  <a:srgbClr val="425468"/>
                </a:solidFill>
                <a:latin typeface="Avenir"/>
                <a:ea typeface="Avenir"/>
                <a:cs typeface="Avenir"/>
                <a:sym typeface="Avenir"/>
              </a:defRPr>
            </a:lvl4pPr>
            <a:lvl5pPr marL="2286000" lvl="4" indent="-342900" algn="l">
              <a:lnSpc>
                <a:spcPct val="90000"/>
              </a:lnSpc>
              <a:spcBef>
                <a:spcPts val="500"/>
              </a:spcBef>
              <a:spcAft>
                <a:spcPts val="0"/>
              </a:spcAft>
              <a:buClr>
                <a:srgbClr val="84C9C5"/>
              </a:buClr>
              <a:buSzPts val="1800"/>
              <a:buChar char="•"/>
              <a:defRPr b="0" i="0">
                <a:solidFill>
                  <a:srgbClr val="425468"/>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i="0">
                <a:solidFill>
                  <a:srgbClr val="84C9C5"/>
                </a:solidFill>
                <a:latin typeface="Avenir"/>
                <a:ea typeface="Avenir"/>
                <a:cs typeface="Avenir"/>
                <a:sym typeface="Avenir"/>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9"/>
          <p:cNvSpPr txBox="1">
            <a:spLocks noGrp="1"/>
          </p:cNvSpPr>
          <p:nvPr>
            <p:ph type="body" idx="4"/>
          </p:nvPr>
        </p:nvSpPr>
        <p:spPr>
          <a:xfrm>
            <a:off x="6172200" y="2505075"/>
            <a:ext cx="5183188" cy="317881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84C9C5"/>
              </a:buClr>
              <a:buSzPts val="2800"/>
              <a:buChar char="•"/>
              <a:defRPr b="0" i="0">
                <a:solidFill>
                  <a:srgbClr val="425468"/>
                </a:solidFill>
                <a:latin typeface="Avenir"/>
                <a:ea typeface="Avenir"/>
                <a:cs typeface="Avenir"/>
                <a:sym typeface="Avenir"/>
              </a:defRPr>
            </a:lvl1pPr>
            <a:lvl2pPr marL="914400" lvl="1" indent="-381000" algn="l">
              <a:lnSpc>
                <a:spcPct val="90000"/>
              </a:lnSpc>
              <a:spcBef>
                <a:spcPts val="500"/>
              </a:spcBef>
              <a:spcAft>
                <a:spcPts val="0"/>
              </a:spcAft>
              <a:buClr>
                <a:srgbClr val="84C9C5"/>
              </a:buClr>
              <a:buSzPts val="2400"/>
              <a:buChar char="•"/>
              <a:defRPr b="0" i="0">
                <a:solidFill>
                  <a:srgbClr val="425468"/>
                </a:solidFill>
                <a:latin typeface="Avenir"/>
                <a:ea typeface="Avenir"/>
                <a:cs typeface="Avenir"/>
                <a:sym typeface="Avenir"/>
              </a:defRPr>
            </a:lvl2pPr>
            <a:lvl3pPr marL="1371600" lvl="2" indent="-355600" algn="l">
              <a:lnSpc>
                <a:spcPct val="90000"/>
              </a:lnSpc>
              <a:spcBef>
                <a:spcPts val="500"/>
              </a:spcBef>
              <a:spcAft>
                <a:spcPts val="0"/>
              </a:spcAft>
              <a:buClr>
                <a:srgbClr val="84C9C5"/>
              </a:buClr>
              <a:buSzPts val="2000"/>
              <a:buChar char="•"/>
              <a:defRPr b="0" i="0">
                <a:solidFill>
                  <a:srgbClr val="425468"/>
                </a:solidFill>
                <a:latin typeface="Avenir"/>
                <a:ea typeface="Avenir"/>
                <a:cs typeface="Avenir"/>
                <a:sym typeface="Avenir"/>
              </a:defRPr>
            </a:lvl3pPr>
            <a:lvl4pPr marL="1828800" lvl="3" indent="-342900" algn="l">
              <a:lnSpc>
                <a:spcPct val="90000"/>
              </a:lnSpc>
              <a:spcBef>
                <a:spcPts val="500"/>
              </a:spcBef>
              <a:spcAft>
                <a:spcPts val="0"/>
              </a:spcAft>
              <a:buClr>
                <a:srgbClr val="84C9C5"/>
              </a:buClr>
              <a:buSzPts val="1800"/>
              <a:buChar char="•"/>
              <a:defRPr b="0" i="0">
                <a:solidFill>
                  <a:srgbClr val="425468"/>
                </a:solidFill>
                <a:latin typeface="Avenir"/>
                <a:ea typeface="Avenir"/>
                <a:cs typeface="Avenir"/>
                <a:sym typeface="Avenir"/>
              </a:defRPr>
            </a:lvl4pPr>
            <a:lvl5pPr marL="2286000" lvl="4" indent="-342900" algn="l">
              <a:lnSpc>
                <a:spcPct val="90000"/>
              </a:lnSpc>
              <a:spcBef>
                <a:spcPts val="500"/>
              </a:spcBef>
              <a:spcAft>
                <a:spcPts val="0"/>
              </a:spcAft>
              <a:buClr>
                <a:srgbClr val="84C9C5"/>
              </a:buClr>
              <a:buSzPts val="1800"/>
              <a:buChar char="•"/>
              <a:defRPr b="0" i="0">
                <a:solidFill>
                  <a:srgbClr val="425468"/>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2" name="Google Shape;52;p9" descr="Shape, background pattern&#10;&#10;Description automatically generated"/>
          <p:cNvPicPr preferRelativeResize="0"/>
          <p:nvPr/>
        </p:nvPicPr>
        <p:blipFill rotWithShape="1">
          <a:blip r:embed="rId2">
            <a:alphaModFix/>
          </a:blip>
          <a:srcRect/>
          <a:stretch/>
        </p:blipFill>
        <p:spPr>
          <a:xfrm>
            <a:off x="0" y="5921374"/>
            <a:ext cx="12192000" cy="936626"/>
          </a:xfrm>
          <a:prstGeom prst="rect">
            <a:avLst/>
          </a:prstGeom>
          <a:noFill/>
          <a:ln>
            <a:noFill/>
          </a:ln>
        </p:spPr>
      </p:pic>
      <p:pic>
        <p:nvPicPr>
          <p:cNvPr id="53" name="Google Shape;53;p9" descr="A picture containing text, clipart&#10;&#10;Description automatically generated"/>
          <p:cNvPicPr preferRelativeResize="0"/>
          <p:nvPr/>
        </p:nvPicPr>
        <p:blipFill rotWithShape="1">
          <a:blip r:embed="rId3">
            <a:alphaModFix/>
          </a:blip>
          <a:srcRect/>
          <a:stretch/>
        </p:blipFill>
        <p:spPr>
          <a:xfrm>
            <a:off x="10335361" y="6120328"/>
            <a:ext cx="1627667" cy="538714"/>
          </a:xfrm>
          <a:prstGeom prst="rect">
            <a:avLst/>
          </a:prstGeom>
          <a:noFill/>
          <a:ln>
            <a:noFill/>
          </a:ln>
        </p:spPr>
      </p:pic>
      <p:sp>
        <p:nvSpPr>
          <p:cNvPr id="54" name="Google Shape;54;p9"/>
          <p:cNvSpPr/>
          <p:nvPr/>
        </p:nvSpPr>
        <p:spPr>
          <a:xfrm>
            <a:off x="228972" y="6158853"/>
            <a:ext cx="195758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Avenir"/>
                <a:ea typeface="Avenir"/>
                <a:cs typeface="Avenir"/>
                <a:sym typeface="Avenir"/>
              </a:rPr>
              <a:t>crisisgo.com</a:t>
            </a:r>
            <a:endParaRPr sz="2400" b="1" i="0" u="none" strike="noStrike" cap="none">
              <a:solidFill>
                <a:srgbClr val="FFFFFF"/>
              </a:solidFill>
              <a:latin typeface="Avenir"/>
              <a:ea typeface="Avenir"/>
              <a:cs typeface="Avenir"/>
              <a:sym typeface="Aveni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pic>
        <p:nvPicPr>
          <p:cNvPr id="56" name="Google Shape;56;p11" descr="Shape, background pattern&#10;&#10;Description automatically generated"/>
          <p:cNvPicPr preferRelativeResize="0"/>
          <p:nvPr/>
        </p:nvPicPr>
        <p:blipFill rotWithShape="1">
          <a:blip r:embed="rId2">
            <a:alphaModFix/>
          </a:blip>
          <a:srcRect/>
          <a:stretch/>
        </p:blipFill>
        <p:spPr>
          <a:xfrm>
            <a:off x="0" y="5921374"/>
            <a:ext cx="12192000" cy="936626"/>
          </a:xfrm>
          <a:prstGeom prst="rect">
            <a:avLst/>
          </a:prstGeom>
          <a:noFill/>
          <a:ln>
            <a:noFill/>
          </a:ln>
        </p:spPr>
      </p:pic>
      <p:pic>
        <p:nvPicPr>
          <p:cNvPr id="57" name="Google Shape;57;p11" descr="A picture containing text, clipart&#10;&#10;Description automatically generated"/>
          <p:cNvPicPr preferRelativeResize="0"/>
          <p:nvPr/>
        </p:nvPicPr>
        <p:blipFill rotWithShape="1">
          <a:blip r:embed="rId3">
            <a:alphaModFix/>
          </a:blip>
          <a:srcRect/>
          <a:stretch/>
        </p:blipFill>
        <p:spPr>
          <a:xfrm>
            <a:off x="10335361" y="6120328"/>
            <a:ext cx="1627667" cy="538714"/>
          </a:xfrm>
          <a:prstGeom prst="rect">
            <a:avLst/>
          </a:prstGeom>
          <a:noFill/>
          <a:ln>
            <a:noFill/>
          </a:ln>
        </p:spPr>
      </p:pic>
      <p:sp>
        <p:nvSpPr>
          <p:cNvPr id="58" name="Google Shape;58;p11"/>
          <p:cNvSpPr/>
          <p:nvPr/>
        </p:nvSpPr>
        <p:spPr>
          <a:xfrm>
            <a:off x="228972" y="6158853"/>
            <a:ext cx="195758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Avenir"/>
                <a:ea typeface="Avenir"/>
                <a:cs typeface="Avenir"/>
                <a:sym typeface="Avenir"/>
              </a:rPr>
              <a:t>crisisgo.com</a:t>
            </a:r>
            <a:endParaRPr sz="2400" b="1" i="0" u="none" strike="noStrike" cap="none">
              <a:solidFill>
                <a:srgbClr val="FFFFFF"/>
              </a:solidFill>
              <a:latin typeface="Avenir"/>
              <a:ea typeface="Avenir"/>
              <a:cs typeface="Avenir"/>
              <a:sym typeface="Aveni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425468"/>
              </a:buClr>
              <a:buSzPts val="4400"/>
              <a:buFont typeface="Avenir"/>
              <a:buNone/>
              <a:defRPr sz="4400" b="1" i="0" u="none" strike="noStrike" cap="none">
                <a:solidFill>
                  <a:srgbClr val="425468"/>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
          <p:cNvSpPr txBox="1">
            <a:spLocks noGrp="1"/>
          </p:cNvSpPr>
          <p:nvPr>
            <p:ph type="body" idx="1"/>
          </p:nvPr>
        </p:nvSpPr>
        <p:spPr>
          <a:xfrm>
            <a:off x="838200" y="1825625"/>
            <a:ext cx="10515600" cy="3896791"/>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84C9C5"/>
              </a:buClr>
              <a:buSzPts val="2800"/>
              <a:buFont typeface="Arial"/>
              <a:buChar char="•"/>
              <a:defRPr sz="2800" b="0" i="0" u="none" strike="noStrike" cap="none">
                <a:solidFill>
                  <a:srgbClr val="425468"/>
                </a:solidFill>
                <a:latin typeface="Avenir"/>
                <a:ea typeface="Avenir"/>
                <a:cs typeface="Avenir"/>
                <a:sym typeface="Avenir"/>
              </a:defRPr>
            </a:lvl1pPr>
            <a:lvl2pPr marL="914400" marR="0" lvl="1" indent="-381000" algn="l" rtl="0">
              <a:lnSpc>
                <a:spcPct val="90000"/>
              </a:lnSpc>
              <a:spcBef>
                <a:spcPts val="500"/>
              </a:spcBef>
              <a:spcAft>
                <a:spcPts val="0"/>
              </a:spcAft>
              <a:buClr>
                <a:srgbClr val="84C9C5"/>
              </a:buClr>
              <a:buSzPts val="2400"/>
              <a:buFont typeface="Arial"/>
              <a:buChar char="•"/>
              <a:defRPr sz="2400" b="0" i="0" u="none" strike="noStrike" cap="none">
                <a:solidFill>
                  <a:srgbClr val="425468"/>
                </a:solidFill>
                <a:latin typeface="Avenir"/>
                <a:ea typeface="Avenir"/>
                <a:cs typeface="Avenir"/>
                <a:sym typeface="Avenir"/>
              </a:defRPr>
            </a:lvl2pPr>
            <a:lvl3pPr marL="1371600" marR="0" lvl="2" indent="-355600" algn="l" rtl="0">
              <a:lnSpc>
                <a:spcPct val="90000"/>
              </a:lnSpc>
              <a:spcBef>
                <a:spcPts val="500"/>
              </a:spcBef>
              <a:spcAft>
                <a:spcPts val="0"/>
              </a:spcAft>
              <a:buClr>
                <a:srgbClr val="84C9C5"/>
              </a:buClr>
              <a:buSzPts val="2000"/>
              <a:buFont typeface="Arial"/>
              <a:buChar char="•"/>
              <a:defRPr sz="2000" b="0" i="0" u="none" strike="noStrike" cap="none">
                <a:solidFill>
                  <a:srgbClr val="425468"/>
                </a:solidFill>
                <a:latin typeface="Avenir"/>
                <a:ea typeface="Avenir"/>
                <a:cs typeface="Avenir"/>
                <a:sym typeface="Avenir"/>
              </a:defRPr>
            </a:lvl3pPr>
            <a:lvl4pPr marL="1828800" marR="0" lvl="3" indent="-342900" algn="l" rtl="0">
              <a:lnSpc>
                <a:spcPct val="90000"/>
              </a:lnSpc>
              <a:spcBef>
                <a:spcPts val="500"/>
              </a:spcBef>
              <a:spcAft>
                <a:spcPts val="0"/>
              </a:spcAft>
              <a:buClr>
                <a:srgbClr val="84C9C5"/>
              </a:buClr>
              <a:buSzPts val="1800"/>
              <a:buFont typeface="Arial"/>
              <a:buChar char="•"/>
              <a:defRPr sz="1800" b="0" i="0" u="none" strike="noStrike" cap="none">
                <a:solidFill>
                  <a:srgbClr val="425468"/>
                </a:solidFill>
                <a:latin typeface="Avenir"/>
                <a:ea typeface="Avenir"/>
                <a:cs typeface="Avenir"/>
                <a:sym typeface="Avenir"/>
              </a:defRPr>
            </a:lvl4pPr>
            <a:lvl5pPr marL="2286000" marR="0" lvl="4" indent="-342900" algn="l" rtl="0">
              <a:lnSpc>
                <a:spcPct val="90000"/>
              </a:lnSpc>
              <a:spcBef>
                <a:spcPts val="500"/>
              </a:spcBef>
              <a:spcAft>
                <a:spcPts val="0"/>
              </a:spcAft>
              <a:buClr>
                <a:srgbClr val="84C9C5"/>
              </a:buClr>
              <a:buSzPts val="1800"/>
              <a:buFont typeface="Arial"/>
              <a:buChar char="•"/>
              <a:defRPr sz="1800" b="0" i="0" u="none" strike="noStrike" cap="none">
                <a:solidFill>
                  <a:srgbClr val="425468"/>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sp>
        <p:nvSpPr>
          <p:cNvPr id="89" name="Google Shape;89;g2881305bc32_0_27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0" name="Google Shape;90;g2881305bc32_0_27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g2881305bc32_0_27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g2881305bc32_0_27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g2881305bc32_0_2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iloveuguys.org"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www.schoolsafety.gov"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s://report.crisisgo.net/report?id=xxpdcnsft65uu5hb9zlnkmup2dmcx69k"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s://forms.gle/e1t7F8rixjCUeWLLA" TargetMode="External"/><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64.xml.rels><?xml version="1.0" encoding="UTF-8" standalone="yes"?>
<Relationships xmlns="http://schemas.openxmlformats.org/package/2006/relationships"><Relationship Id="rId3" Type="http://schemas.openxmlformats.org/officeDocument/2006/relationships/hyperlink" Target="mailto:kelly.moore@crisisgo.com"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iloveyouguys.org"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jp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
          <p:cNvSpPr txBox="1">
            <a:spLocks noGrp="1"/>
          </p:cNvSpPr>
          <p:nvPr>
            <p:ph type="ctrTitle"/>
          </p:nvPr>
        </p:nvSpPr>
        <p:spPr>
          <a:xfrm>
            <a:off x="549966" y="1321145"/>
            <a:ext cx="8196469"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Tahoma"/>
              <a:buNone/>
            </a:pPr>
            <a:r>
              <a:rPr lang="en-US" sz="4400">
                <a:latin typeface="Tahoma"/>
                <a:ea typeface="Tahoma"/>
                <a:cs typeface="Tahoma"/>
                <a:sym typeface="Tahoma"/>
              </a:rPr>
              <a:t>School Safety Day</a:t>
            </a:r>
            <a:endParaRPr sz="4400">
              <a:latin typeface="Tahoma"/>
              <a:ea typeface="Tahoma"/>
              <a:cs typeface="Tahoma"/>
              <a:sym typeface="Tahoma"/>
            </a:endParaRPr>
          </a:p>
          <a:p>
            <a:pPr marL="0" lvl="0" indent="0" algn="l" rtl="0">
              <a:lnSpc>
                <a:spcPct val="90000"/>
              </a:lnSpc>
              <a:spcBef>
                <a:spcPts val="0"/>
              </a:spcBef>
              <a:spcAft>
                <a:spcPts val="0"/>
              </a:spcAft>
              <a:buClr>
                <a:schemeClr val="lt1"/>
              </a:buClr>
              <a:buSzPts val="4400"/>
              <a:buFont typeface="Tahoma"/>
              <a:buNone/>
            </a:pPr>
            <a:endParaRPr sz="4400">
              <a:latin typeface="Tahoma"/>
              <a:ea typeface="Tahoma"/>
              <a:cs typeface="Tahoma"/>
              <a:sym typeface="Tahoma"/>
            </a:endParaRPr>
          </a:p>
          <a:p>
            <a:pPr marL="0" lvl="0" indent="0" algn="l" rtl="0">
              <a:lnSpc>
                <a:spcPct val="90000"/>
              </a:lnSpc>
              <a:spcBef>
                <a:spcPts val="0"/>
              </a:spcBef>
              <a:spcAft>
                <a:spcPts val="0"/>
              </a:spcAft>
              <a:buClr>
                <a:schemeClr val="lt1"/>
              </a:buClr>
              <a:buSzPts val="4400"/>
              <a:buFont typeface="Tahoma"/>
              <a:buNone/>
            </a:pPr>
            <a:endParaRPr sz="4400">
              <a:latin typeface="Tahoma"/>
              <a:ea typeface="Tahoma"/>
              <a:cs typeface="Tahoma"/>
              <a:sym typeface="Tahoma"/>
            </a:endParaRPr>
          </a:p>
        </p:txBody>
      </p:sp>
      <p:sp>
        <p:nvSpPr>
          <p:cNvPr id="170" name="Google Shape;170;p1"/>
          <p:cNvSpPr txBox="1">
            <a:spLocks noGrp="1"/>
          </p:cNvSpPr>
          <p:nvPr>
            <p:ph type="subTitle" idx="1"/>
          </p:nvPr>
        </p:nvSpPr>
        <p:spPr>
          <a:xfrm>
            <a:off x="3995391" y="3931130"/>
            <a:ext cx="8196600" cy="1461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100"/>
              <a:buFont typeface="Arial"/>
              <a:buNone/>
            </a:pPr>
            <a:r>
              <a:rPr lang="en-US" sz="3100">
                <a:solidFill>
                  <a:srgbClr val="FFFFFF"/>
                </a:solidFill>
                <a:latin typeface="Tahoma"/>
                <a:ea typeface="Tahoma"/>
                <a:cs typeface="Tahoma"/>
                <a:sym typeface="Tahoma"/>
              </a:rPr>
              <a:t>St. Louis Archdiocese - School Safety Day</a:t>
            </a:r>
            <a:endParaRPr sz="3100">
              <a:solidFill>
                <a:srgbClr val="FFFFFF"/>
              </a:solidFill>
              <a:latin typeface="Tahoma"/>
              <a:ea typeface="Tahoma"/>
              <a:cs typeface="Tahoma"/>
              <a:sym typeface="Tahoma"/>
            </a:endParaRPr>
          </a:p>
          <a:p>
            <a:pPr marL="0" lvl="0" indent="0" algn="l" rtl="0">
              <a:lnSpc>
                <a:spcPct val="100000"/>
              </a:lnSpc>
              <a:spcBef>
                <a:spcPts val="0"/>
              </a:spcBef>
              <a:spcAft>
                <a:spcPts val="0"/>
              </a:spcAft>
              <a:buClr>
                <a:schemeClr val="dk1"/>
              </a:buClr>
              <a:buSzPts val="1100"/>
              <a:buFont typeface="Arial"/>
              <a:buNone/>
            </a:pPr>
            <a:r>
              <a:rPr lang="en-US" sz="3100">
                <a:solidFill>
                  <a:srgbClr val="FFFFFF"/>
                </a:solidFill>
                <a:latin typeface="Tahoma"/>
                <a:ea typeface="Tahoma"/>
                <a:cs typeface="Tahoma"/>
                <a:sym typeface="Tahoma"/>
              </a:rPr>
              <a:t>Threat Assessment and Reporting</a:t>
            </a:r>
            <a:endParaRPr sz="3100">
              <a:solidFill>
                <a:srgbClr val="FFFFFF"/>
              </a:solidFill>
              <a:latin typeface="Tahoma"/>
              <a:ea typeface="Tahoma"/>
              <a:cs typeface="Tahoma"/>
              <a:sym typeface="Tahoma"/>
            </a:endParaRPr>
          </a:p>
          <a:p>
            <a:pPr marL="0" lvl="0" indent="0" algn="l" rtl="0">
              <a:lnSpc>
                <a:spcPct val="90000"/>
              </a:lnSpc>
              <a:spcBef>
                <a:spcPts val="0"/>
              </a:spcBef>
              <a:spcAft>
                <a:spcPts val="0"/>
              </a:spcAft>
              <a:buSzPts val="24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28a43d727a6_0_9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25468"/>
              </a:buClr>
              <a:buSzPts val="4400"/>
              <a:buFont typeface="Avenir"/>
              <a:buNone/>
            </a:pPr>
            <a:r>
              <a:rPr lang="en-US"/>
              <a:t>Mapping</a:t>
            </a:r>
            <a:endParaRPr/>
          </a:p>
        </p:txBody>
      </p:sp>
      <p:sp>
        <p:nvSpPr>
          <p:cNvPr id="329" name="Google Shape;329;g28a43d727a6_0_923"/>
          <p:cNvSpPr/>
          <p:nvPr/>
        </p:nvSpPr>
        <p:spPr>
          <a:xfrm>
            <a:off x="838201" y="1263268"/>
            <a:ext cx="105156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4546A"/>
              </a:buClr>
              <a:buSzPts val="1600"/>
              <a:buFont typeface="Avenir"/>
              <a:buNone/>
            </a:pPr>
            <a:r>
              <a:rPr lang="en-US" sz="1600" b="0" i="0" u="none" strike="noStrike" cap="none">
                <a:solidFill>
                  <a:srgbClr val="44546A"/>
                </a:solidFill>
                <a:latin typeface="Avenir"/>
                <a:ea typeface="Avenir"/>
                <a:cs typeface="Avenir"/>
                <a:sym typeface="Avenir"/>
              </a:rPr>
              <a:t>School staff managing Reunification via CrisisGo app.</a:t>
            </a:r>
            <a:endParaRPr/>
          </a:p>
        </p:txBody>
      </p:sp>
      <p:pic>
        <p:nvPicPr>
          <p:cNvPr id="330" name="Google Shape;330;g28a43d727a6_0_923"/>
          <p:cNvPicPr preferRelativeResize="0"/>
          <p:nvPr/>
        </p:nvPicPr>
        <p:blipFill rotWithShape="1">
          <a:blip r:embed="rId3">
            <a:alphaModFix/>
          </a:blip>
          <a:srcRect/>
          <a:stretch/>
        </p:blipFill>
        <p:spPr>
          <a:xfrm>
            <a:off x="8551139" y="1432545"/>
            <a:ext cx="2402847" cy="4273864"/>
          </a:xfrm>
          <a:prstGeom prst="rect">
            <a:avLst/>
          </a:prstGeom>
          <a:noFill/>
          <a:ln>
            <a:noFill/>
          </a:ln>
          <a:effectLst>
            <a:outerShdw blurRad="50800" dist="38100" dir="2700000" algn="tl" rotWithShape="0">
              <a:srgbClr val="000000">
                <a:alpha val="40000"/>
              </a:srgbClr>
            </a:outerShdw>
          </a:effectLst>
        </p:spPr>
      </p:pic>
      <p:pic>
        <p:nvPicPr>
          <p:cNvPr id="331" name="Google Shape;331;g28a43d727a6_0_923"/>
          <p:cNvPicPr preferRelativeResize="0"/>
          <p:nvPr/>
        </p:nvPicPr>
        <p:blipFill rotWithShape="1">
          <a:blip r:embed="rId4">
            <a:alphaModFix/>
          </a:blip>
          <a:srcRect/>
          <a:stretch/>
        </p:blipFill>
        <p:spPr>
          <a:xfrm>
            <a:off x="569824" y="1892173"/>
            <a:ext cx="6557820" cy="399710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28a43d727a6_0_1010"/>
          <p:cNvSpPr/>
          <p:nvPr/>
        </p:nvSpPr>
        <p:spPr>
          <a:xfrm>
            <a:off x="0" y="2587557"/>
            <a:ext cx="12192000" cy="34533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338" name="Google Shape;338;g28a43d727a6_0_1010"/>
          <p:cNvSpPr txBox="1"/>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44546A"/>
              </a:buClr>
              <a:buSzPts val="4000"/>
              <a:buFont typeface="Avenir"/>
              <a:buNone/>
            </a:pPr>
            <a:r>
              <a:rPr lang="en-US" sz="4000" b="1" i="0" u="none" strike="noStrike" cap="none">
                <a:solidFill>
                  <a:srgbClr val="44546A"/>
                </a:solidFill>
                <a:latin typeface="Avenir"/>
                <a:ea typeface="Avenir"/>
                <a:cs typeface="Avenir"/>
                <a:sym typeface="Avenir"/>
              </a:rPr>
              <a:t>SAFETY COMPLIANCE &amp; MANAGEMENT</a:t>
            </a:r>
            <a:endParaRPr sz="4000" b="1" i="0" u="none" strike="noStrike" cap="none">
              <a:solidFill>
                <a:srgbClr val="44546A"/>
              </a:solidFill>
              <a:latin typeface="Avenir"/>
              <a:ea typeface="Avenir"/>
              <a:cs typeface="Avenir"/>
              <a:sym typeface="Avenir"/>
            </a:endParaRPr>
          </a:p>
        </p:txBody>
      </p:sp>
      <p:pic>
        <p:nvPicPr>
          <p:cNvPr id="339" name="Google Shape;339;g28a43d727a6_0_1010"/>
          <p:cNvPicPr preferRelativeResize="0"/>
          <p:nvPr/>
        </p:nvPicPr>
        <p:blipFill rotWithShape="1">
          <a:blip r:embed="rId3">
            <a:alphaModFix/>
          </a:blip>
          <a:srcRect/>
          <a:stretch/>
        </p:blipFill>
        <p:spPr>
          <a:xfrm>
            <a:off x="10335362" y="6117818"/>
            <a:ext cx="1627666" cy="538714"/>
          </a:xfrm>
          <a:prstGeom prst="rect">
            <a:avLst/>
          </a:prstGeom>
          <a:noFill/>
          <a:ln>
            <a:noFill/>
          </a:ln>
        </p:spPr>
      </p:pic>
      <p:sp>
        <p:nvSpPr>
          <p:cNvPr id="340" name="Google Shape;340;g28a43d727a6_0_1010"/>
          <p:cNvSpPr txBox="1"/>
          <p:nvPr/>
        </p:nvSpPr>
        <p:spPr>
          <a:xfrm>
            <a:off x="838200" y="1421675"/>
            <a:ext cx="10515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4546A"/>
              </a:buClr>
              <a:buSzPts val="1800"/>
              <a:buFont typeface="Avenir"/>
              <a:buNone/>
            </a:pPr>
            <a:r>
              <a:rPr lang="en-US" sz="1800" b="0" i="0" u="none" strike="noStrike" cap="none">
                <a:solidFill>
                  <a:srgbClr val="44546A"/>
                </a:solidFill>
                <a:latin typeface="Avenir"/>
                <a:ea typeface="Avenir"/>
                <a:cs typeface="Avenir"/>
                <a:sym typeface="Avenir"/>
              </a:rPr>
              <a:t>Recognize, supervise, intervene. Real-time risk and compliance management all in one place.</a:t>
            </a:r>
            <a:endParaRPr sz="1800" b="0" i="0" u="none" strike="noStrike" cap="none">
              <a:solidFill>
                <a:srgbClr val="44546A"/>
              </a:solidFill>
              <a:latin typeface="Avenir"/>
              <a:ea typeface="Avenir"/>
              <a:cs typeface="Avenir"/>
              <a:sym typeface="Avenir"/>
            </a:endParaRPr>
          </a:p>
        </p:txBody>
      </p:sp>
      <p:pic>
        <p:nvPicPr>
          <p:cNvPr id="341" name="Google Shape;341;g28a43d727a6_0_1010"/>
          <p:cNvPicPr preferRelativeResize="0"/>
          <p:nvPr/>
        </p:nvPicPr>
        <p:blipFill rotWithShape="1">
          <a:blip r:embed="rId4">
            <a:alphaModFix/>
          </a:blip>
          <a:srcRect/>
          <a:stretch/>
        </p:blipFill>
        <p:spPr>
          <a:xfrm>
            <a:off x="553278" y="2060577"/>
            <a:ext cx="6364357" cy="4797424"/>
          </a:xfrm>
          <a:prstGeom prst="rect">
            <a:avLst/>
          </a:prstGeom>
          <a:noFill/>
          <a:ln>
            <a:noFill/>
          </a:ln>
        </p:spPr>
      </p:pic>
      <p:sp>
        <p:nvSpPr>
          <p:cNvPr id="342" name="Google Shape;342;g28a43d727a6_0_1010"/>
          <p:cNvSpPr txBox="1"/>
          <p:nvPr/>
        </p:nvSpPr>
        <p:spPr>
          <a:xfrm>
            <a:off x="6752266" y="3191829"/>
            <a:ext cx="2368500" cy="13236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200000"/>
              </a:lnSpc>
              <a:spcBef>
                <a:spcPts val="0"/>
              </a:spcBef>
              <a:spcAft>
                <a:spcPts val="0"/>
              </a:spcAft>
              <a:buClr>
                <a:srgbClr val="FFFFFF"/>
              </a:buClr>
              <a:buSzPts val="1600"/>
              <a:buFont typeface="Arial"/>
              <a:buChar char="•"/>
            </a:pPr>
            <a:r>
              <a:rPr lang="en-US" sz="1600" b="0" i="0" u="none" strike="noStrike" cap="none">
                <a:solidFill>
                  <a:srgbClr val="FFFFFF"/>
                </a:solidFill>
                <a:latin typeface="Avenir"/>
                <a:ea typeface="Avenir"/>
                <a:cs typeface="Avenir"/>
                <a:sym typeface="Avenir"/>
              </a:rPr>
              <a:t>School Risk</a:t>
            </a:r>
            <a:endParaRPr/>
          </a:p>
          <a:p>
            <a:pPr marL="285750" marR="0" lvl="0" indent="-285750" algn="l" rtl="0">
              <a:lnSpc>
                <a:spcPct val="200000"/>
              </a:lnSpc>
              <a:spcBef>
                <a:spcPts val="0"/>
              </a:spcBef>
              <a:spcAft>
                <a:spcPts val="0"/>
              </a:spcAft>
              <a:buClr>
                <a:srgbClr val="FFFFFF"/>
              </a:buClr>
              <a:buSzPts val="1600"/>
              <a:buFont typeface="Arial"/>
              <a:buChar char="•"/>
            </a:pPr>
            <a:r>
              <a:rPr lang="en-US" sz="1600" b="0" i="0" u="none" strike="noStrike" cap="none">
                <a:solidFill>
                  <a:srgbClr val="FFFFFF"/>
                </a:solidFill>
                <a:latin typeface="Avenir"/>
                <a:ea typeface="Avenir"/>
                <a:cs typeface="Avenir"/>
                <a:sym typeface="Avenir"/>
              </a:rPr>
              <a:t>School Safety Event</a:t>
            </a:r>
            <a:endParaRPr/>
          </a:p>
          <a:p>
            <a:pPr marL="285750" marR="0" lvl="0" indent="-285750" algn="l" rtl="0">
              <a:lnSpc>
                <a:spcPct val="200000"/>
              </a:lnSpc>
              <a:spcBef>
                <a:spcPts val="0"/>
              </a:spcBef>
              <a:spcAft>
                <a:spcPts val="0"/>
              </a:spcAft>
              <a:buClr>
                <a:srgbClr val="FFFFFF"/>
              </a:buClr>
              <a:buSzPts val="1600"/>
              <a:buFont typeface="Arial"/>
              <a:buChar char="•"/>
            </a:pPr>
            <a:r>
              <a:rPr lang="en-US" sz="1600" b="0" i="0" u="none" strike="noStrike" cap="none">
                <a:solidFill>
                  <a:srgbClr val="FFFFFF"/>
                </a:solidFill>
                <a:latin typeface="Avenir"/>
                <a:ea typeface="Avenir"/>
                <a:cs typeface="Avenir"/>
                <a:sym typeface="Avenir"/>
              </a:rPr>
              <a:t>Tip/Bully Report</a:t>
            </a:r>
            <a:endParaRPr sz="1600" b="0" i="0" u="none" strike="noStrike" cap="none">
              <a:solidFill>
                <a:srgbClr val="FFFFFF"/>
              </a:solidFill>
              <a:latin typeface="Avenir"/>
              <a:ea typeface="Avenir"/>
              <a:cs typeface="Avenir"/>
              <a:sym typeface="Avenir"/>
            </a:endParaRPr>
          </a:p>
        </p:txBody>
      </p:sp>
      <p:sp>
        <p:nvSpPr>
          <p:cNvPr id="343" name="Google Shape;343;g28a43d727a6_0_1010"/>
          <p:cNvSpPr txBox="1"/>
          <p:nvPr/>
        </p:nvSpPr>
        <p:spPr>
          <a:xfrm>
            <a:off x="9120792" y="3191829"/>
            <a:ext cx="2929800" cy="13236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200000"/>
              </a:lnSpc>
              <a:spcBef>
                <a:spcPts val="0"/>
              </a:spcBef>
              <a:spcAft>
                <a:spcPts val="0"/>
              </a:spcAft>
              <a:buClr>
                <a:srgbClr val="FFFFFF"/>
              </a:buClr>
              <a:buSzPts val="1600"/>
              <a:buFont typeface="Arial"/>
              <a:buChar char="•"/>
            </a:pPr>
            <a:r>
              <a:rPr lang="en-US" sz="1600" b="0" i="0" u="none" strike="noStrike" cap="none">
                <a:solidFill>
                  <a:srgbClr val="FFFFFF"/>
                </a:solidFill>
                <a:latin typeface="Avenir"/>
                <a:ea typeface="Avenir"/>
                <a:cs typeface="Avenir"/>
                <a:sym typeface="Avenir"/>
              </a:rPr>
              <a:t>Mental Health Case</a:t>
            </a:r>
            <a:endParaRPr sz="1600" b="0" i="0" u="none" strike="noStrike" cap="none">
              <a:solidFill>
                <a:srgbClr val="FFFFFF"/>
              </a:solidFill>
              <a:latin typeface="Avenir"/>
              <a:ea typeface="Avenir"/>
              <a:cs typeface="Avenir"/>
              <a:sym typeface="Avenir"/>
            </a:endParaRPr>
          </a:p>
          <a:p>
            <a:pPr marL="285750" marR="0" lvl="0" indent="-285750" algn="l" rtl="0">
              <a:lnSpc>
                <a:spcPct val="200000"/>
              </a:lnSpc>
              <a:spcBef>
                <a:spcPts val="0"/>
              </a:spcBef>
              <a:spcAft>
                <a:spcPts val="0"/>
              </a:spcAft>
              <a:buClr>
                <a:srgbClr val="FFFFFF"/>
              </a:buClr>
              <a:buSzPts val="1600"/>
              <a:buFont typeface="Arial"/>
              <a:buChar char="•"/>
            </a:pPr>
            <a:r>
              <a:rPr lang="en-US" sz="1600" b="0" i="0" u="none" strike="noStrike" cap="none">
                <a:solidFill>
                  <a:srgbClr val="FFFFFF"/>
                </a:solidFill>
                <a:latin typeface="Avenir"/>
                <a:ea typeface="Avenir"/>
                <a:cs typeface="Avenir"/>
                <a:sym typeface="Avenir"/>
              </a:rPr>
              <a:t>Safety Asset Risk</a:t>
            </a:r>
            <a:endParaRPr sz="1600" b="0" i="0" u="none" strike="noStrike" cap="none">
              <a:solidFill>
                <a:srgbClr val="FFFFFF"/>
              </a:solidFill>
              <a:latin typeface="Avenir"/>
              <a:ea typeface="Avenir"/>
              <a:cs typeface="Avenir"/>
              <a:sym typeface="Avenir"/>
            </a:endParaRPr>
          </a:p>
          <a:p>
            <a:pPr marL="285750" marR="0" lvl="0" indent="-285750" algn="l" rtl="0">
              <a:lnSpc>
                <a:spcPct val="200000"/>
              </a:lnSpc>
              <a:spcBef>
                <a:spcPts val="0"/>
              </a:spcBef>
              <a:spcAft>
                <a:spcPts val="0"/>
              </a:spcAft>
              <a:buClr>
                <a:srgbClr val="FFFFFF"/>
              </a:buClr>
              <a:buSzPts val="1600"/>
              <a:buFont typeface="Arial"/>
              <a:buChar char="•"/>
            </a:pPr>
            <a:r>
              <a:rPr lang="en-US" sz="1600" b="0" i="0" u="none" strike="noStrike" cap="none">
                <a:solidFill>
                  <a:srgbClr val="FFFFFF"/>
                </a:solidFill>
                <a:latin typeface="Avenir"/>
                <a:ea typeface="Avenir"/>
                <a:cs typeface="Avenir"/>
                <a:sym typeface="Avenir"/>
              </a:rPr>
              <a:t>Safety Compliance</a:t>
            </a:r>
            <a:endParaRPr sz="1600" b="0" i="0" u="none" strike="noStrike" cap="none">
              <a:solidFill>
                <a:srgbClr val="FFFFFF"/>
              </a:solidFill>
              <a:latin typeface="Avenir"/>
              <a:ea typeface="Avenir"/>
              <a:cs typeface="Avenir"/>
              <a:sym typeface="Avenir"/>
            </a:endParaRPr>
          </a:p>
        </p:txBody>
      </p:sp>
      <p:sp>
        <p:nvSpPr>
          <p:cNvPr id="344" name="Google Shape;344;g28a43d727a6_0_1010"/>
          <p:cNvSpPr txBox="1"/>
          <p:nvPr/>
        </p:nvSpPr>
        <p:spPr>
          <a:xfrm>
            <a:off x="6752266" y="4608023"/>
            <a:ext cx="4886400" cy="3387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200000"/>
              </a:lnSpc>
              <a:spcBef>
                <a:spcPts val="0"/>
              </a:spcBef>
              <a:spcAft>
                <a:spcPts val="0"/>
              </a:spcAft>
              <a:buClr>
                <a:srgbClr val="FFFFFF"/>
              </a:buClr>
              <a:buSzPts val="1600"/>
              <a:buFont typeface="Arial"/>
              <a:buChar char="•"/>
            </a:pPr>
            <a:r>
              <a:rPr lang="en-US" sz="1600" b="0" i="0" u="none" strike="noStrike" cap="none">
                <a:solidFill>
                  <a:srgbClr val="FFFFFF"/>
                </a:solidFill>
                <a:latin typeface="Avenir"/>
                <a:ea typeface="Avenir"/>
                <a:cs typeface="Avenir"/>
                <a:sym typeface="Avenir"/>
              </a:rPr>
              <a:t>Safety Audit &amp; Assessment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g28a43d727a6_0_1109"/>
          <p:cNvPicPr preferRelativeResize="0"/>
          <p:nvPr/>
        </p:nvPicPr>
        <p:blipFill rotWithShape="1">
          <a:blip r:embed="rId3">
            <a:alphaModFix/>
          </a:blip>
          <a:srcRect l="36762" r="20810"/>
          <a:stretch/>
        </p:blipFill>
        <p:spPr>
          <a:xfrm>
            <a:off x="6246332" y="1703418"/>
            <a:ext cx="2425701" cy="3811556"/>
          </a:xfrm>
          <a:prstGeom prst="rect">
            <a:avLst/>
          </a:prstGeom>
          <a:noFill/>
          <a:ln>
            <a:noFill/>
          </a:ln>
        </p:spPr>
      </p:pic>
      <p:pic>
        <p:nvPicPr>
          <p:cNvPr id="351" name="Google Shape;351;g28a43d727a6_0_1109"/>
          <p:cNvPicPr preferRelativeResize="0"/>
          <p:nvPr/>
        </p:nvPicPr>
        <p:blipFill rotWithShape="1">
          <a:blip r:embed="rId4">
            <a:alphaModFix/>
          </a:blip>
          <a:srcRect l="41876" r="15635"/>
          <a:stretch/>
        </p:blipFill>
        <p:spPr>
          <a:xfrm flipH="1">
            <a:off x="761997" y="1703417"/>
            <a:ext cx="2425701" cy="3811557"/>
          </a:xfrm>
          <a:prstGeom prst="rect">
            <a:avLst/>
          </a:prstGeom>
          <a:noFill/>
          <a:ln>
            <a:noFill/>
          </a:ln>
        </p:spPr>
      </p:pic>
      <p:sp>
        <p:nvSpPr>
          <p:cNvPr id="352" name="Google Shape;352;g28a43d727a6_0_1109"/>
          <p:cNvSpPr/>
          <p:nvPr/>
        </p:nvSpPr>
        <p:spPr>
          <a:xfrm>
            <a:off x="3504167" y="1703417"/>
            <a:ext cx="2425800" cy="3811500"/>
          </a:xfrm>
          <a:prstGeom prst="roundRect">
            <a:avLst>
              <a:gd name="adj" fmla="val 0"/>
            </a:avLst>
          </a:prstGeom>
          <a:solidFill>
            <a:schemeClr val="lt1"/>
          </a:solidFill>
          <a:ln>
            <a:noFill/>
          </a:ln>
          <a:effectLst>
            <a:outerShdw blurRad="254000" dist="127000" algn="ctr" rotWithShape="0">
              <a:srgbClr val="A5A5A5">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alibri"/>
              <a:buNone/>
            </a:pPr>
            <a:endParaRPr sz="2000" b="1" i="0" u="none" strike="noStrike" cap="none">
              <a:solidFill>
                <a:srgbClr val="FFFFFF"/>
              </a:solidFill>
              <a:latin typeface="Avenir"/>
              <a:ea typeface="Avenir"/>
              <a:cs typeface="Avenir"/>
              <a:sym typeface="Avenir"/>
            </a:endParaRPr>
          </a:p>
        </p:txBody>
      </p:sp>
      <p:sp>
        <p:nvSpPr>
          <p:cNvPr id="353" name="Google Shape;353;g28a43d727a6_0_1109"/>
          <p:cNvSpPr/>
          <p:nvPr/>
        </p:nvSpPr>
        <p:spPr>
          <a:xfrm>
            <a:off x="8988502" y="1703417"/>
            <a:ext cx="2425800" cy="3811500"/>
          </a:xfrm>
          <a:prstGeom prst="roundRect">
            <a:avLst>
              <a:gd name="adj" fmla="val 0"/>
            </a:avLst>
          </a:prstGeom>
          <a:solidFill>
            <a:schemeClr val="lt1"/>
          </a:solidFill>
          <a:ln>
            <a:noFill/>
          </a:ln>
          <a:effectLst>
            <a:outerShdw blurRad="254000" dist="127000" algn="ctr" rotWithShape="0">
              <a:srgbClr val="A5A5A5">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alibri"/>
              <a:buNone/>
            </a:pPr>
            <a:endParaRPr sz="2000" b="1" i="0" u="none" strike="noStrike" cap="none">
              <a:solidFill>
                <a:srgbClr val="FFFFFF"/>
              </a:solidFill>
              <a:latin typeface="Avenir"/>
              <a:ea typeface="Avenir"/>
              <a:cs typeface="Avenir"/>
              <a:sym typeface="Avenir"/>
            </a:endParaRPr>
          </a:p>
        </p:txBody>
      </p:sp>
      <p:sp>
        <p:nvSpPr>
          <p:cNvPr id="354" name="Google Shape;354;g28a43d727a6_0_1109"/>
          <p:cNvSpPr txBox="1"/>
          <p:nvPr/>
        </p:nvSpPr>
        <p:spPr>
          <a:xfrm>
            <a:off x="3509103" y="2005241"/>
            <a:ext cx="2063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62626"/>
              </a:buClr>
              <a:buSzPts val="1800"/>
              <a:buFont typeface="Avenir"/>
              <a:buNone/>
            </a:pPr>
            <a:r>
              <a:rPr lang="en-US" sz="1800" b="1" i="0" u="none" strike="noStrike" cap="none">
                <a:solidFill>
                  <a:srgbClr val="262626"/>
                </a:solidFill>
                <a:latin typeface="Avenir"/>
                <a:ea typeface="Avenir"/>
                <a:cs typeface="Avenir"/>
                <a:sym typeface="Avenir"/>
              </a:rPr>
              <a:t>Project Manager </a:t>
            </a:r>
            <a:endParaRPr/>
          </a:p>
        </p:txBody>
      </p:sp>
      <p:sp>
        <p:nvSpPr>
          <p:cNvPr id="355" name="Google Shape;355;g28a43d727a6_0_1109"/>
          <p:cNvSpPr txBox="1"/>
          <p:nvPr/>
        </p:nvSpPr>
        <p:spPr>
          <a:xfrm>
            <a:off x="3504166" y="3332685"/>
            <a:ext cx="2425800" cy="1169700"/>
          </a:xfrm>
          <a:prstGeom prst="rect">
            <a:avLst/>
          </a:prstGeom>
          <a:noFill/>
          <a:ln>
            <a:noFill/>
          </a:ln>
        </p:spPr>
        <p:txBody>
          <a:bodyPr spcFirstLastPara="1" wrap="square" lIns="91425" tIns="45700" rIns="91425" bIns="45700" anchor="t" anchorCtr="0">
            <a:spAutoFit/>
          </a:bodyPr>
          <a:lstStyle/>
          <a:p>
            <a:pPr marL="171450" marR="0" lvl="0" indent="-171450" algn="l" rtl="0">
              <a:lnSpc>
                <a:spcPct val="150000"/>
              </a:lnSpc>
              <a:spcBef>
                <a:spcPts val="0"/>
              </a:spcBef>
              <a:spcAft>
                <a:spcPts val="0"/>
              </a:spcAft>
              <a:buClr>
                <a:srgbClr val="000000"/>
              </a:buClr>
              <a:buSzPts val="1000"/>
              <a:buFont typeface="Arial"/>
              <a:buChar char="•"/>
            </a:pPr>
            <a:r>
              <a:rPr lang="en-US" sz="1000" b="0" i="0" u="none" strike="noStrike" cap="none">
                <a:solidFill>
                  <a:srgbClr val="000000"/>
                </a:solidFill>
                <a:latin typeface="Avenir"/>
                <a:ea typeface="Avenir"/>
                <a:cs typeface="Avenir"/>
                <a:sym typeface="Avenir"/>
              </a:rPr>
              <a:t>Project Kickoff</a:t>
            </a:r>
            <a:endParaRPr/>
          </a:p>
          <a:p>
            <a:pPr marL="171450" marR="0" lvl="0" indent="-171450" algn="l" rtl="0">
              <a:lnSpc>
                <a:spcPct val="150000"/>
              </a:lnSpc>
              <a:spcBef>
                <a:spcPts val="0"/>
              </a:spcBef>
              <a:spcAft>
                <a:spcPts val="0"/>
              </a:spcAft>
              <a:buClr>
                <a:srgbClr val="000000"/>
              </a:buClr>
              <a:buSzPts val="1000"/>
              <a:buFont typeface="Arial"/>
              <a:buChar char="•"/>
            </a:pPr>
            <a:r>
              <a:rPr lang="en-US" sz="1000" b="0" i="0" u="none" strike="noStrike" cap="none">
                <a:solidFill>
                  <a:srgbClr val="000000"/>
                </a:solidFill>
                <a:latin typeface="Avenir"/>
                <a:ea typeface="Avenir"/>
                <a:cs typeface="Avenir"/>
                <a:sym typeface="Avenir"/>
              </a:rPr>
              <a:t>IT Configuration</a:t>
            </a:r>
            <a:endParaRPr/>
          </a:p>
          <a:p>
            <a:pPr marL="171450" marR="0" lvl="0" indent="-171450" algn="l" rtl="0">
              <a:lnSpc>
                <a:spcPct val="150000"/>
              </a:lnSpc>
              <a:spcBef>
                <a:spcPts val="0"/>
              </a:spcBef>
              <a:spcAft>
                <a:spcPts val="0"/>
              </a:spcAft>
              <a:buClr>
                <a:srgbClr val="000000"/>
              </a:buClr>
              <a:buSzPts val="1000"/>
              <a:buFont typeface="Arial"/>
              <a:buChar char="•"/>
            </a:pPr>
            <a:r>
              <a:rPr lang="en-US" sz="1000" b="0" i="0" u="none" strike="noStrike" cap="none">
                <a:solidFill>
                  <a:srgbClr val="000000"/>
                </a:solidFill>
                <a:latin typeface="Avenir"/>
                <a:ea typeface="Avenir"/>
                <a:cs typeface="Avenir"/>
                <a:sym typeface="Avenir"/>
              </a:rPr>
              <a:t>Solution Setup</a:t>
            </a:r>
            <a:endParaRPr/>
          </a:p>
          <a:p>
            <a:pPr marL="171450" marR="0" lvl="0" indent="-171450" algn="l" rtl="0">
              <a:lnSpc>
                <a:spcPct val="150000"/>
              </a:lnSpc>
              <a:spcBef>
                <a:spcPts val="0"/>
              </a:spcBef>
              <a:spcAft>
                <a:spcPts val="0"/>
              </a:spcAft>
              <a:buClr>
                <a:srgbClr val="000000"/>
              </a:buClr>
              <a:buSzPts val="1000"/>
              <a:buFont typeface="Arial"/>
              <a:buChar char="•"/>
            </a:pPr>
            <a:r>
              <a:rPr lang="en-US" sz="1000" b="0" i="0" u="none" strike="noStrike" cap="none">
                <a:solidFill>
                  <a:srgbClr val="000000"/>
                </a:solidFill>
                <a:latin typeface="Avenir"/>
                <a:ea typeface="Avenir"/>
                <a:cs typeface="Avenir"/>
                <a:sym typeface="Avenir"/>
              </a:rPr>
              <a:t>System Training</a:t>
            </a:r>
            <a:endParaRPr/>
          </a:p>
          <a:p>
            <a:pPr marL="171450" marR="0" lvl="0" indent="-171450" algn="l" rtl="0">
              <a:lnSpc>
                <a:spcPct val="150000"/>
              </a:lnSpc>
              <a:spcBef>
                <a:spcPts val="0"/>
              </a:spcBef>
              <a:spcAft>
                <a:spcPts val="0"/>
              </a:spcAft>
              <a:buClr>
                <a:srgbClr val="000000"/>
              </a:buClr>
              <a:buSzPts val="1000"/>
              <a:buFont typeface="Arial"/>
              <a:buChar char="•"/>
            </a:pPr>
            <a:r>
              <a:rPr lang="en-US" sz="1000" b="0" i="0" u="none" strike="noStrike" cap="none">
                <a:solidFill>
                  <a:srgbClr val="000000"/>
                </a:solidFill>
                <a:latin typeface="Avenir"/>
                <a:ea typeface="Avenir"/>
                <a:cs typeface="Avenir"/>
                <a:sym typeface="Avenir"/>
              </a:rPr>
              <a:t>Communication Planning</a:t>
            </a:r>
            <a:endParaRPr/>
          </a:p>
        </p:txBody>
      </p:sp>
      <p:sp>
        <p:nvSpPr>
          <p:cNvPr id="356" name="Google Shape;356;g28a43d727a6_0_1109"/>
          <p:cNvSpPr txBox="1"/>
          <p:nvPr/>
        </p:nvSpPr>
        <p:spPr>
          <a:xfrm>
            <a:off x="8988500" y="2005241"/>
            <a:ext cx="2365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62626"/>
              </a:buClr>
              <a:buSzPts val="1800"/>
              <a:buFont typeface="Avenir"/>
              <a:buNone/>
            </a:pPr>
            <a:r>
              <a:rPr lang="en-US" sz="1800" b="1" i="0" u="none" strike="noStrike" cap="none">
                <a:solidFill>
                  <a:srgbClr val="262626"/>
                </a:solidFill>
                <a:latin typeface="Avenir"/>
                <a:ea typeface="Avenir"/>
                <a:cs typeface="Avenir"/>
                <a:sym typeface="Avenir"/>
              </a:rPr>
              <a:t>Account Manager</a:t>
            </a:r>
            <a:endParaRPr/>
          </a:p>
        </p:txBody>
      </p:sp>
      <p:sp>
        <p:nvSpPr>
          <p:cNvPr id="357" name="Google Shape;357;g28a43d727a6_0_1109"/>
          <p:cNvSpPr txBox="1"/>
          <p:nvPr/>
        </p:nvSpPr>
        <p:spPr>
          <a:xfrm>
            <a:off x="8988501" y="3332685"/>
            <a:ext cx="2425800" cy="1862400"/>
          </a:xfrm>
          <a:prstGeom prst="rect">
            <a:avLst/>
          </a:prstGeom>
          <a:noFill/>
          <a:ln>
            <a:noFill/>
          </a:ln>
        </p:spPr>
        <p:txBody>
          <a:bodyPr spcFirstLastPara="1" wrap="square" lIns="91425" tIns="45700" rIns="91425" bIns="45700" anchor="t" anchorCtr="0">
            <a:spAutoFit/>
          </a:bodyPr>
          <a:lstStyle/>
          <a:p>
            <a:pPr marL="171450" marR="0" lvl="0" indent="-171450" algn="l" rtl="0">
              <a:lnSpc>
                <a:spcPct val="150000"/>
              </a:lnSpc>
              <a:spcBef>
                <a:spcPts val="0"/>
              </a:spcBef>
              <a:spcAft>
                <a:spcPts val="0"/>
              </a:spcAft>
              <a:buClr>
                <a:srgbClr val="000000"/>
              </a:buClr>
              <a:buSzPts val="1000"/>
              <a:buFont typeface="Arial"/>
              <a:buChar char="•"/>
            </a:pPr>
            <a:r>
              <a:rPr lang="en-US" sz="1000" b="0" i="0" u="none" strike="noStrike" cap="none">
                <a:solidFill>
                  <a:srgbClr val="000000"/>
                </a:solidFill>
                <a:latin typeface="Avenir"/>
                <a:ea typeface="Avenir"/>
                <a:cs typeface="Avenir"/>
                <a:sym typeface="Avenir"/>
              </a:rPr>
              <a:t>Assistance with Deployment and Adoption</a:t>
            </a:r>
            <a:endParaRPr/>
          </a:p>
          <a:p>
            <a:pPr marL="171450" marR="0" lvl="0" indent="-171450" algn="l" rtl="0">
              <a:lnSpc>
                <a:spcPct val="150000"/>
              </a:lnSpc>
              <a:spcBef>
                <a:spcPts val="0"/>
              </a:spcBef>
              <a:spcAft>
                <a:spcPts val="0"/>
              </a:spcAft>
              <a:buClr>
                <a:srgbClr val="000000"/>
              </a:buClr>
              <a:buSzPts val="1000"/>
              <a:buFont typeface="Arial"/>
              <a:buChar char="•"/>
            </a:pPr>
            <a:r>
              <a:rPr lang="en-US" sz="1000" b="0" i="0" u="none" strike="noStrike" cap="none">
                <a:solidFill>
                  <a:srgbClr val="000000"/>
                </a:solidFill>
                <a:latin typeface="Avenir"/>
                <a:ea typeface="Avenir"/>
                <a:cs typeface="Avenir"/>
                <a:sym typeface="Avenir"/>
              </a:rPr>
              <a:t>Notification of Product Enhancements</a:t>
            </a:r>
            <a:endParaRPr/>
          </a:p>
          <a:p>
            <a:pPr marL="171450" marR="0" lvl="0" indent="-171450" algn="l" rtl="0">
              <a:lnSpc>
                <a:spcPct val="150000"/>
              </a:lnSpc>
              <a:spcBef>
                <a:spcPts val="0"/>
              </a:spcBef>
              <a:spcAft>
                <a:spcPts val="0"/>
              </a:spcAft>
              <a:buClr>
                <a:srgbClr val="000000"/>
              </a:buClr>
              <a:buSzPts val="1000"/>
              <a:buFont typeface="Arial"/>
              <a:buChar char="•"/>
            </a:pPr>
            <a:r>
              <a:rPr lang="en-US" sz="1000" b="0" i="0" u="none" strike="noStrike" cap="none">
                <a:solidFill>
                  <a:srgbClr val="000000"/>
                </a:solidFill>
                <a:latin typeface="Avenir"/>
                <a:ea typeface="Avenir"/>
                <a:cs typeface="Avenir"/>
                <a:sym typeface="Avenir"/>
              </a:rPr>
              <a:t>Escalation Point of Contact</a:t>
            </a:r>
            <a:endParaRPr/>
          </a:p>
          <a:p>
            <a:pPr marL="171450" marR="0" lvl="0" indent="-171450" algn="l" rtl="0">
              <a:lnSpc>
                <a:spcPct val="150000"/>
              </a:lnSpc>
              <a:spcBef>
                <a:spcPts val="0"/>
              </a:spcBef>
              <a:spcAft>
                <a:spcPts val="0"/>
              </a:spcAft>
              <a:buClr>
                <a:srgbClr val="000000"/>
              </a:buClr>
              <a:buSzPts val="1000"/>
              <a:buFont typeface="Arial"/>
              <a:buChar char="•"/>
            </a:pPr>
            <a:r>
              <a:rPr lang="en-US" sz="1000" b="0" i="0" u="none" strike="noStrike" cap="none">
                <a:solidFill>
                  <a:srgbClr val="000000"/>
                </a:solidFill>
                <a:latin typeface="Avenir"/>
                <a:ea typeface="Avenir"/>
                <a:cs typeface="Avenir"/>
                <a:sym typeface="Avenir"/>
              </a:rPr>
              <a:t>Ongoing Conversations to Understand how CrisisGo can Support you</a:t>
            </a:r>
            <a:endParaRPr/>
          </a:p>
        </p:txBody>
      </p:sp>
      <p:sp>
        <p:nvSpPr>
          <p:cNvPr id="358" name="Google Shape;358;g28a43d727a6_0_110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25468"/>
              </a:buClr>
              <a:buSzPts val="4400"/>
              <a:buFont typeface="Avenir"/>
              <a:buNone/>
            </a:pPr>
            <a:r>
              <a:rPr lang="en-US" b="0"/>
              <a:t>PROJECT</a:t>
            </a:r>
            <a:r>
              <a:rPr lang="en-US"/>
              <a:t> PLAN </a:t>
            </a:r>
            <a:r>
              <a:rPr lang="en-US" b="0"/>
              <a:t>&amp;</a:t>
            </a:r>
            <a:r>
              <a:rPr lang="en-US"/>
              <a:t> </a:t>
            </a:r>
            <a:r>
              <a:rPr lang="en-US" b="0"/>
              <a:t>DEDICATED</a:t>
            </a:r>
            <a:r>
              <a:rPr lang="en-US"/>
              <a:t> AM</a:t>
            </a:r>
            <a:endParaRPr/>
          </a:p>
        </p:txBody>
      </p:sp>
      <p:sp>
        <p:nvSpPr>
          <p:cNvPr id="359" name="Google Shape;359;g28a43d727a6_0_1109"/>
          <p:cNvSpPr txBox="1"/>
          <p:nvPr/>
        </p:nvSpPr>
        <p:spPr>
          <a:xfrm>
            <a:off x="3504166" y="2418380"/>
            <a:ext cx="24258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venir"/>
                <a:ea typeface="Avenir"/>
                <a:cs typeface="Avenir"/>
                <a:sym typeface="Avenir"/>
              </a:rPr>
              <a:t>Dedicated Project Manager to lead you through the implementation of your CrisisGo Solution. </a:t>
            </a:r>
            <a:endParaRPr/>
          </a:p>
        </p:txBody>
      </p:sp>
      <p:sp>
        <p:nvSpPr>
          <p:cNvPr id="360" name="Google Shape;360;g28a43d727a6_0_1109"/>
          <p:cNvSpPr txBox="1"/>
          <p:nvPr/>
        </p:nvSpPr>
        <p:spPr>
          <a:xfrm>
            <a:off x="8988500" y="2418380"/>
            <a:ext cx="24258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venir"/>
                <a:ea typeface="Avenir"/>
                <a:cs typeface="Avenir"/>
                <a:sym typeface="Avenir"/>
              </a:rPr>
              <a:t>Dedicated Account Manager to support you as an advocate for your needs throughout your relationship with CrisisGo.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28a43d727a6_0_1204"/>
          <p:cNvSpPr txBox="1"/>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44546A"/>
              </a:buClr>
              <a:buSzPts val="4000"/>
              <a:buFont typeface="Avenir"/>
              <a:buNone/>
            </a:pPr>
            <a:r>
              <a:rPr lang="en-US" sz="4000" b="1" i="0" u="none" strike="noStrike" cap="none">
                <a:solidFill>
                  <a:srgbClr val="44546A"/>
                </a:solidFill>
                <a:latin typeface="Avenir"/>
                <a:ea typeface="Avenir"/>
                <a:cs typeface="Avenir"/>
                <a:sym typeface="Avenir"/>
              </a:rPr>
              <a:t>INTEGRATED SCHOOL SAFETY SYSTEM</a:t>
            </a:r>
            <a:endParaRPr sz="4000" b="0" i="0" u="none" strike="noStrike" cap="none">
              <a:solidFill>
                <a:srgbClr val="44546A"/>
              </a:solidFill>
              <a:latin typeface="Avenir"/>
              <a:ea typeface="Avenir"/>
              <a:cs typeface="Avenir"/>
              <a:sym typeface="Avenir"/>
            </a:endParaRPr>
          </a:p>
        </p:txBody>
      </p:sp>
      <p:pic>
        <p:nvPicPr>
          <p:cNvPr id="366" name="Google Shape;366;g28a43d727a6_0_1204"/>
          <p:cNvPicPr preferRelativeResize="0"/>
          <p:nvPr/>
        </p:nvPicPr>
        <p:blipFill rotWithShape="1">
          <a:blip r:embed="rId3">
            <a:alphaModFix/>
          </a:blip>
          <a:srcRect/>
          <a:stretch/>
        </p:blipFill>
        <p:spPr>
          <a:xfrm>
            <a:off x="1390022" y="1362308"/>
            <a:ext cx="9411955" cy="5294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2523d561f2b_0_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Overview of the day; This is for YOU!</a:t>
            </a:r>
            <a:endParaRPr/>
          </a:p>
        </p:txBody>
      </p:sp>
      <p:sp>
        <p:nvSpPr>
          <p:cNvPr id="372" name="Google Shape;372;g2523d561f2b_0_18"/>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Char char="❖"/>
            </a:pPr>
            <a:r>
              <a:rPr lang="en-US"/>
              <a:t>Emergency Protective Actions- Standard Response Protocols</a:t>
            </a:r>
            <a:endParaRPr/>
          </a:p>
          <a:p>
            <a:pPr marL="457200" lvl="0" indent="-406400" algn="l" rtl="0">
              <a:lnSpc>
                <a:spcPct val="90000"/>
              </a:lnSpc>
              <a:spcBef>
                <a:spcPts val="0"/>
              </a:spcBef>
              <a:spcAft>
                <a:spcPts val="0"/>
              </a:spcAft>
              <a:buSzPts val="2800"/>
              <a:buChar char="❖"/>
            </a:pPr>
            <a:r>
              <a:rPr lang="en-US"/>
              <a:t>Emergency Operations Plans</a:t>
            </a:r>
            <a:endParaRPr/>
          </a:p>
          <a:p>
            <a:pPr marL="457200" lvl="0" indent="-406400" algn="l" rtl="0">
              <a:lnSpc>
                <a:spcPct val="90000"/>
              </a:lnSpc>
              <a:spcBef>
                <a:spcPts val="0"/>
              </a:spcBef>
              <a:spcAft>
                <a:spcPts val="0"/>
              </a:spcAft>
              <a:buSzPts val="2800"/>
              <a:buChar char="❖"/>
            </a:pPr>
            <a:r>
              <a:rPr lang="en-US"/>
              <a:t>Anonymous Tip Reporting and Concerning Behavior</a:t>
            </a:r>
            <a:endParaRPr/>
          </a:p>
          <a:p>
            <a:pPr marL="457200" lvl="0" indent="-406400" algn="l" rtl="0">
              <a:lnSpc>
                <a:spcPct val="90000"/>
              </a:lnSpc>
              <a:spcBef>
                <a:spcPts val="0"/>
              </a:spcBef>
              <a:spcAft>
                <a:spcPts val="0"/>
              </a:spcAft>
              <a:buSzPts val="2800"/>
              <a:buChar char="❖"/>
            </a:pPr>
            <a:r>
              <a:rPr lang="en-US"/>
              <a:t>Safe2SpeakUp</a:t>
            </a:r>
            <a:endParaRPr/>
          </a:p>
        </p:txBody>
      </p:sp>
      <p:sp>
        <p:nvSpPr>
          <p:cNvPr id="373" name="Google Shape;373;g2523d561f2b_0_18"/>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Char char="❖"/>
            </a:pPr>
            <a:r>
              <a:rPr lang="en-US"/>
              <a:t>CrisisGo Process Overview</a:t>
            </a:r>
            <a:endParaRPr/>
          </a:p>
          <a:p>
            <a:pPr marL="457200" lvl="0" indent="-406400" algn="l" rtl="0">
              <a:lnSpc>
                <a:spcPct val="90000"/>
              </a:lnSpc>
              <a:spcBef>
                <a:spcPts val="1000"/>
              </a:spcBef>
              <a:spcAft>
                <a:spcPts val="0"/>
              </a:spcAft>
              <a:buSzPts val="2800"/>
              <a:buChar char="❖"/>
            </a:pPr>
            <a:r>
              <a:rPr lang="en-US"/>
              <a:t>Wrap-up / Evaluations</a:t>
            </a:r>
            <a:endParaRPr/>
          </a:p>
          <a:p>
            <a:pPr marL="457200" lvl="0" indent="-406400" algn="l" rtl="0">
              <a:lnSpc>
                <a:spcPct val="90000"/>
              </a:lnSpc>
              <a:spcBef>
                <a:spcPts val="0"/>
              </a:spcBef>
              <a:spcAft>
                <a:spcPts val="0"/>
              </a:spcAft>
              <a:buSzPts val="2800"/>
              <a:buChar char="❖"/>
            </a:pPr>
            <a:r>
              <a:rPr lang="en-US"/>
              <a:t>Bonus Session, If time permits: Reunification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2523d561f2b_0_0"/>
          <p:cNvSpPr txBox="1">
            <a:spLocks noGrp="1"/>
          </p:cNvSpPr>
          <p:nvPr>
            <p:ph type="ctrTitle"/>
          </p:nvPr>
        </p:nvSpPr>
        <p:spPr>
          <a:xfrm>
            <a:off x="549975" y="1321150"/>
            <a:ext cx="10773000" cy="238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Tahoma"/>
              <a:buNone/>
            </a:pPr>
            <a:r>
              <a:rPr lang="en-US" sz="4400">
                <a:latin typeface="Tahoma"/>
                <a:ea typeface="Tahoma"/>
                <a:cs typeface="Tahoma"/>
                <a:sym typeface="Tahoma"/>
              </a:rPr>
              <a:t>Emergency Protective Actions (EPA)</a:t>
            </a:r>
            <a:endParaRPr sz="4400">
              <a:latin typeface="Tahoma"/>
              <a:ea typeface="Tahoma"/>
              <a:cs typeface="Tahoma"/>
              <a:sym typeface="Tahoma"/>
            </a:endParaRPr>
          </a:p>
          <a:p>
            <a:pPr marL="0" lvl="0" indent="0" algn="l" rtl="0">
              <a:lnSpc>
                <a:spcPct val="90000"/>
              </a:lnSpc>
              <a:spcBef>
                <a:spcPts val="0"/>
              </a:spcBef>
              <a:spcAft>
                <a:spcPts val="0"/>
              </a:spcAft>
              <a:buClr>
                <a:schemeClr val="lt1"/>
              </a:buClr>
              <a:buSzPts val="4400"/>
              <a:buFont typeface="Tahoma"/>
              <a:buNone/>
            </a:pPr>
            <a:r>
              <a:rPr lang="en-US" sz="4400">
                <a:latin typeface="Tahoma"/>
                <a:ea typeface="Tahoma"/>
                <a:cs typeface="Tahoma"/>
                <a:sym typeface="Tahoma"/>
              </a:rPr>
              <a:t>Standard Response Protocols (SRP)</a:t>
            </a:r>
            <a:endParaRPr sz="4400">
              <a:latin typeface="Tahoma"/>
              <a:ea typeface="Tahoma"/>
              <a:cs typeface="Tahoma"/>
              <a:sym typeface="Tahoma"/>
            </a:endParaRPr>
          </a:p>
          <a:p>
            <a:pPr marL="0" lvl="0" indent="0" algn="l" rtl="0">
              <a:lnSpc>
                <a:spcPct val="90000"/>
              </a:lnSpc>
              <a:spcBef>
                <a:spcPts val="0"/>
              </a:spcBef>
              <a:spcAft>
                <a:spcPts val="0"/>
              </a:spcAft>
              <a:buClr>
                <a:schemeClr val="lt1"/>
              </a:buClr>
              <a:buSzPts val="4400"/>
              <a:buFont typeface="Tahoma"/>
              <a:buNone/>
            </a:pPr>
            <a:endParaRPr sz="4400">
              <a:latin typeface="Tahoma"/>
              <a:ea typeface="Tahoma"/>
              <a:cs typeface="Tahoma"/>
              <a:sym typeface="Tahoma"/>
            </a:endParaRPr>
          </a:p>
        </p:txBody>
      </p:sp>
      <p:sp>
        <p:nvSpPr>
          <p:cNvPr id="379" name="Google Shape;379;g2523d561f2b_0_0"/>
          <p:cNvSpPr txBox="1">
            <a:spLocks noGrp="1"/>
          </p:cNvSpPr>
          <p:nvPr>
            <p:ph type="subTitle" idx="1"/>
          </p:nvPr>
        </p:nvSpPr>
        <p:spPr>
          <a:xfrm>
            <a:off x="3995391" y="3931130"/>
            <a:ext cx="8196600" cy="1461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100"/>
              <a:buFont typeface="Arial"/>
              <a:buNone/>
            </a:pPr>
            <a:r>
              <a:rPr lang="en-US" sz="3100">
                <a:solidFill>
                  <a:srgbClr val="FFFFFF"/>
                </a:solidFill>
                <a:latin typeface="Tahoma"/>
                <a:ea typeface="Tahoma"/>
                <a:cs typeface="Tahoma"/>
                <a:sym typeface="Tahoma"/>
              </a:rPr>
              <a:t>St. Louis Archdiocese - School Safety Day</a:t>
            </a:r>
            <a:endParaRPr sz="3100">
              <a:solidFill>
                <a:srgbClr val="FFFFFF"/>
              </a:solidFill>
              <a:latin typeface="Tahoma"/>
              <a:ea typeface="Tahoma"/>
              <a:cs typeface="Tahoma"/>
              <a:sym typeface="Tahoma"/>
            </a:endParaRPr>
          </a:p>
          <a:p>
            <a:pPr marL="0" lvl="0" indent="0" algn="l" rtl="0">
              <a:lnSpc>
                <a:spcPct val="100000"/>
              </a:lnSpc>
              <a:spcBef>
                <a:spcPts val="0"/>
              </a:spcBef>
              <a:spcAft>
                <a:spcPts val="0"/>
              </a:spcAft>
              <a:buClr>
                <a:schemeClr val="dk1"/>
              </a:buClr>
              <a:buSzPts val="1100"/>
              <a:buFont typeface="Arial"/>
              <a:buNone/>
            </a:pPr>
            <a:endParaRPr sz="3100">
              <a:solidFill>
                <a:srgbClr val="FFFFFF"/>
              </a:solidFill>
              <a:latin typeface="Tahoma"/>
              <a:ea typeface="Tahoma"/>
              <a:cs typeface="Tahoma"/>
              <a:sym typeface="Tahoma"/>
            </a:endParaRPr>
          </a:p>
          <a:p>
            <a:pPr marL="0" lvl="0" indent="0" algn="l" rtl="0">
              <a:lnSpc>
                <a:spcPct val="90000"/>
              </a:lnSpc>
              <a:spcBef>
                <a:spcPts val="0"/>
              </a:spcBef>
              <a:spcAft>
                <a:spcPts val="0"/>
              </a:spcAft>
              <a:buSzPts val="2400"/>
              <a:buNone/>
            </a:pPr>
            <a:endParaRPr/>
          </a:p>
        </p:txBody>
      </p:sp>
      <p:sp>
        <p:nvSpPr>
          <p:cNvPr id="380" name="Google Shape;380;g2523d561f2b_0_0"/>
          <p:cNvSpPr txBox="1"/>
          <p:nvPr/>
        </p:nvSpPr>
        <p:spPr>
          <a:xfrm>
            <a:off x="995775" y="5027050"/>
            <a:ext cx="92511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Avenir"/>
                <a:ea typeface="Avenir"/>
                <a:cs typeface="Avenir"/>
                <a:sym typeface="Avenir"/>
              </a:rPr>
              <a:t>www.iloveuguys.org</a:t>
            </a:r>
            <a:endParaRPr sz="3000" b="0" i="0" u="none" strike="noStrike" cap="none">
              <a:solidFill>
                <a:schemeClr val="lt1"/>
              </a:solidFill>
              <a:latin typeface="Avenir"/>
              <a:ea typeface="Avenir"/>
              <a:cs typeface="Avenir"/>
              <a:sym typeface="Aveni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28a43d727a6_0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8600">
                <a:solidFill>
                  <a:srgbClr val="FF0000"/>
                </a:solidFill>
              </a:rPr>
              <a:t>Contradictions?</a:t>
            </a:r>
            <a:endParaRPr sz="8600">
              <a:solidFill>
                <a:srgbClr val="FF0000"/>
              </a:solidFill>
            </a:endParaRPr>
          </a:p>
        </p:txBody>
      </p:sp>
      <p:sp>
        <p:nvSpPr>
          <p:cNvPr id="386" name="Google Shape;386;g28a43d727a6_0_0"/>
          <p:cNvSpPr txBox="1">
            <a:spLocks noGrp="1"/>
          </p:cNvSpPr>
          <p:nvPr>
            <p:ph type="body" idx="1"/>
          </p:nvPr>
        </p:nvSpPr>
        <p:spPr>
          <a:xfrm>
            <a:off x="838200" y="1825625"/>
            <a:ext cx="5181600" cy="3889500"/>
          </a:xfrm>
          <a:prstGeom prst="rect">
            <a:avLst/>
          </a:prstGeom>
        </p:spPr>
        <p:txBody>
          <a:bodyPr spcFirstLastPara="1" wrap="square" lIns="91425" tIns="45700" rIns="91425" bIns="45700" anchor="t" anchorCtr="0">
            <a:normAutofit/>
          </a:bodyPr>
          <a:lstStyle/>
          <a:p>
            <a:pPr marL="457200" lvl="0" indent="-406400" algn="l" rtl="0">
              <a:spcBef>
                <a:spcPts val="1000"/>
              </a:spcBef>
              <a:spcAft>
                <a:spcPts val="0"/>
              </a:spcAft>
              <a:buSzPts val="2800"/>
              <a:buChar char="❖"/>
            </a:pPr>
            <a:r>
              <a:rPr lang="en-US"/>
              <a:t>Nothing is 100% </a:t>
            </a:r>
            <a:endParaRPr/>
          </a:p>
          <a:p>
            <a:pPr marL="457200" lvl="0" indent="-406400" algn="l" rtl="0">
              <a:spcBef>
                <a:spcPts val="0"/>
              </a:spcBef>
              <a:spcAft>
                <a:spcPts val="0"/>
              </a:spcAft>
              <a:buSzPts val="2800"/>
              <a:buChar char="❖"/>
            </a:pPr>
            <a:r>
              <a:rPr lang="en-US"/>
              <a:t>Emergency Solutions are non-binary (this or that, right or wrong)</a:t>
            </a:r>
            <a:endParaRPr/>
          </a:p>
          <a:p>
            <a:pPr marL="457200" lvl="0" indent="-406400" algn="l" rtl="0">
              <a:spcBef>
                <a:spcPts val="0"/>
              </a:spcBef>
              <a:spcAft>
                <a:spcPts val="0"/>
              </a:spcAft>
              <a:buSzPts val="2800"/>
              <a:buChar char="❖"/>
            </a:pPr>
            <a:r>
              <a:rPr lang="en-US"/>
              <a:t>There are answers that are less or more dangerous</a:t>
            </a:r>
            <a:endParaRPr/>
          </a:p>
          <a:p>
            <a:pPr marL="457200" lvl="0" indent="-406400" algn="l" rtl="0">
              <a:spcBef>
                <a:spcPts val="0"/>
              </a:spcBef>
              <a:spcAft>
                <a:spcPts val="0"/>
              </a:spcAft>
              <a:buSzPts val="2800"/>
              <a:buChar char="❖"/>
            </a:pPr>
            <a:r>
              <a:rPr lang="en-US"/>
              <a:t>Everyone as an opinion </a:t>
            </a:r>
            <a:endParaRPr/>
          </a:p>
        </p:txBody>
      </p:sp>
      <p:sp>
        <p:nvSpPr>
          <p:cNvPr id="387" name="Google Shape;387;g28a43d727a6_0_0"/>
          <p:cNvSpPr txBox="1">
            <a:spLocks noGrp="1"/>
          </p:cNvSpPr>
          <p:nvPr>
            <p:ph type="body" idx="2"/>
          </p:nvPr>
        </p:nvSpPr>
        <p:spPr>
          <a:xfrm>
            <a:off x="6172200" y="1825625"/>
            <a:ext cx="5181600" cy="3889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388" name="Google Shape;388;g28a43d727a6_0_0"/>
          <p:cNvPicPr preferRelativeResize="0"/>
          <p:nvPr/>
        </p:nvPicPr>
        <p:blipFill>
          <a:blip r:embed="rId3">
            <a:alphaModFix/>
          </a:blip>
          <a:stretch>
            <a:fillRect/>
          </a:stretch>
        </p:blipFill>
        <p:spPr>
          <a:xfrm>
            <a:off x="6172210" y="1825625"/>
            <a:ext cx="5181600" cy="389062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g252edc071e4_0_5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Emergency Protective Actions</a:t>
            </a:r>
            <a:endParaRPr/>
          </a:p>
        </p:txBody>
      </p:sp>
      <p:sp>
        <p:nvSpPr>
          <p:cNvPr id="394" name="Google Shape;394;g252edc071e4_0_50"/>
          <p:cNvSpPr txBox="1">
            <a:spLocks noGrp="1"/>
          </p:cNvSpPr>
          <p:nvPr>
            <p:ph type="body" idx="1"/>
          </p:nvPr>
        </p:nvSpPr>
        <p:spPr>
          <a:xfrm>
            <a:off x="838200" y="1825625"/>
            <a:ext cx="10515600" cy="3896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r>
              <a:rPr lang="en-US"/>
              <a:t>Emergency Protective Actions (EPA) are actions that is taken by a person(s) to prevent and/or mitigate injuries/fatalities for themselves or others; regardless of their titles. Everyone needs to know what they are and when to use them.</a:t>
            </a:r>
            <a:endParaRPr/>
          </a:p>
          <a:p>
            <a:pPr marL="0" lvl="0" indent="0" algn="l" rtl="0">
              <a:lnSpc>
                <a:spcPct val="90000"/>
              </a:lnSpc>
              <a:spcBef>
                <a:spcPts val="1000"/>
              </a:spcBef>
              <a:spcAft>
                <a:spcPts val="0"/>
              </a:spcAft>
              <a:buSzPts val="2800"/>
              <a:buNone/>
            </a:pPr>
            <a:endParaRPr/>
          </a:p>
          <a:p>
            <a:pPr marL="0" lvl="0" indent="0" algn="l" rtl="0">
              <a:lnSpc>
                <a:spcPct val="90000"/>
              </a:lnSpc>
              <a:spcBef>
                <a:spcPts val="1000"/>
              </a:spcBef>
              <a:spcAft>
                <a:spcPts val="0"/>
              </a:spcAft>
              <a:buSzPts val="2800"/>
              <a:buNone/>
            </a:pPr>
            <a:r>
              <a:rPr lang="en-US"/>
              <a:t>Standard Response Protocols are a standardized set of EPAs developed for use in the K-12 and other community sectors, by the “I Love U Guys” Foundation; </a:t>
            </a:r>
            <a:r>
              <a:rPr lang="en-US" u="sng">
                <a:solidFill>
                  <a:schemeClr val="hlink"/>
                </a:solidFill>
                <a:hlinkClick r:id="rId3"/>
              </a:rPr>
              <a:t>www.iloveuguys.org</a:t>
            </a:r>
            <a:r>
              <a:rPr lang="en-US"/>
              <a:t>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2523d561f2b_0_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Lockdown: Locks, Lights, Out of Sight!</a:t>
            </a:r>
            <a:endParaRPr/>
          </a:p>
        </p:txBody>
      </p:sp>
      <p:sp>
        <p:nvSpPr>
          <p:cNvPr id="400" name="Google Shape;400;g2523d561f2b_0_29"/>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r>
              <a:rPr lang="en-US"/>
              <a:t>Lock down is called when there is a threat or hazard inside the building. From parental disputes, intruders, to active shooters. Lockdown uses classroom and school security actions to protect students and staff from the threat. </a:t>
            </a:r>
            <a:endParaRPr/>
          </a:p>
        </p:txBody>
      </p:sp>
      <p:sp>
        <p:nvSpPr>
          <p:cNvPr id="401" name="Google Shape;401;g2523d561f2b_0_29"/>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402" name="Google Shape;402;g2523d561f2b_0_29"/>
          <p:cNvPicPr preferRelativeResize="0"/>
          <p:nvPr/>
        </p:nvPicPr>
        <p:blipFill rotWithShape="1">
          <a:blip r:embed="rId3">
            <a:alphaModFix/>
          </a:blip>
          <a:srcRect/>
          <a:stretch/>
        </p:blipFill>
        <p:spPr>
          <a:xfrm>
            <a:off x="6818250" y="1825625"/>
            <a:ext cx="3889500" cy="3889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252edc071e4_0_5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Lockdown: Locks, Lights, Out of Sight!</a:t>
            </a:r>
            <a:endParaRPr/>
          </a:p>
        </p:txBody>
      </p:sp>
      <p:sp>
        <p:nvSpPr>
          <p:cNvPr id="408" name="Google Shape;408;g252edc071e4_0_55"/>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SzPts val="2800"/>
              <a:buNone/>
            </a:pPr>
            <a:r>
              <a:rPr lang="en-US"/>
              <a:t>Action demands locking individual classroom doors and other securable areas, moving occupants of the line of sight and turning off lights to make the room seem unoccupied. </a:t>
            </a:r>
            <a:endParaRPr/>
          </a:p>
          <a:p>
            <a:pPr marL="0" lvl="0" indent="0" algn="l" rtl="0">
              <a:lnSpc>
                <a:spcPct val="90000"/>
              </a:lnSpc>
              <a:spcBef>
                <a:spcPts val="1000"/>
              </a:spcBef>
              <a:spcAft>
                <a:spcPts val="0"/>
              </a:spcAft>
              <a:buSzPts val="2800"/>
              <a:buNone/>
            </a:pPr>
            <a:r>
              <a:rPr lang="en-US"/>
              <a:t>No call to action to secure exterior doors, leave as is. This reduces exposure and allow First Responders access.</a:t>
            </a:r>
            <a:endParaRPr/>
          </a:p>
        </p:txBody>
      </p:sp>
      <p:sp>
        <p:nvSpPr>
          <p:cNvPr id="409" name="Google Shape;409;g252edc071e4_0_55"/>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410" name="Google Shape;410;g252edc071e4_0_55"/>
          <p:cNvPicPr preferRelativeResize="0"/>
          <p:nvPr/>
        </p:nvPicPr>
        <p:blipFill rotWithShape="1">
          <a:blip r:embed="rId3">
            <a:alphaModFix/>
          </a:blip>
          <a:srcRect/>
          <a:stretch/>
        </p:blipFill>
        <p:spPr>
          <a:xfrm>
            <a:off x="6818250" y="1825625"/>
            <a:ext cx="3889500" cy="3889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523d561f2b_0_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Today’s Agenda:</a:t>
            </a:r>
            <a:endParaRPr/>
          </a:p>
        </p:txBody>
      </p:sp>
      <p:sp>
        <p:nvSpPr>
          <p:cNvPr id="176" name="Google Shape;176;g2523d561f2b_0_5"/>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0"/>
              </a:spcBef>
              <a:spcAft>
                <a:spcPts val="0"/>
              </a:spcAft>
              <a:buClr>
                <a:schemeClr val="dk1"/>
              </a:buClr>
              <a:buSzPts val="1100"/>
              <a:buFont typeface="Arial"/>
              <a:buNone/>
            </a:pPr>
            <a:r>
              <a:rPr lang="en-US" sz="2600">
                <a:solidFill>
                  <a:schemeClr val="dk1"/>
                </a:solidFill>
                <a:latin typeface="Arial"/>
                <a:ea typeface="Arial"/>
                <a:cs typeface="Arial"/>
                <a:sym typeface="Arial"/>
              </a:rPr>
              <a:t>0800-0830	Arrival and check-in</a:t>
            </a:r>
            <a:endParaRPr sz="2600">
              <a:solidFill>
                <a:schemeClr val="dk1"/>
              </a:solidFill>
              <a:latin typeface="Arial"/>
              <a:ea typeface="Arial"/>
              <a:cs typeface="Arial"/>
              <a:sym typeface="Arial"/>
            </a:endParaRPr>
          </a:p>
          <a:p>
            <a:pPr marL="76200" lvl="0" indent="0" algn="l" rtl="0">
              <a:lnSpc>
                <a:spcPct val="100000"/>
              </a:lnSpc>
              <a:spcBef>
                <a:spcPts val="0"/>
              </a:spcBef>
              <a:spcAft>
                <a:spcPts val="0"/>
              </a:spcAft>
              <a:buSzPts val="2800"/>
              <a:buNone/>
            </a:pPr>
            <a:r>
              <a:rPr lang="en-US" sz="2600">
                <a:solidFill>
                  <a:schemeClr val="dk1"/>
                </a:solidFill>
                <a:latin typeface="Arial"/>
                <a:ea typeface="Arial"/>
                <a:cs typeface="Arial"/>
                <a:sym typeface="Arial"/>
              </a:rPr>
              <a:t>0830-0845 	Welcome and </a:t>
            </a:r>
            <a:endParaRPr sz="2600">
              <a:solidFill>
                <a:schemeClr val="dk1"/>
              </a:solidFill>
              <a:latin typeface="Arial"/>
              <a:ea typeface="Arial"/>
              <a:cs typeface="Arial"/>
              <a:sym typeface="Arial"/>
            </a:endParaRPr>
          </a:p>
          <a:p>
            <a:pPr marL="1447800" lvl="0" indent="381000" algn="l" rtl="0">
              <a:lnSpc>
                <a:spcPct val="100000"/>
              </a:lnSpc>
              <a:spcBef>
                <a:spcPts val="0"/>
              </a:spcBef>
              <a:spcAft>
                <a:spcPts val="0"/>
              </a:spcAft>
              <a:buClr>
                <a:schemeClr val="dk1"/>
              </a:buClr>
              <a:buSzPts val="1100"/>
              <a:buFont typeface="Arial"/>
              <a:buNone/>
            </a:pPr>
            <a:r>
              <a:rPr lang="en-US" sz="2600">
                <a:solidFill>
                  <a:schemeClr val="dk1"/>
                </a:solidFill>
                <a:latin typeface="Arial"/>
                <a:ea typeface="Arial"/>
                <a:cs typeface="Arial"/>
                <a:sym typeface="Arial"/>
              </a:rPr>
              <a:t>Introductions</a:t>
            </a:r>
            <a:endParaRPr sz="2500">
              <a:solidFill>
                <a:schemeClr val="dk1"/>
              </a:solidFill>
              <a:latin typeface="Arial"/>
              <a:ea typeface="Arial"/>
              <a:cs typeface="Arial"/>
              <a:sym typeface="Arial"/>
            </a:endParaRPr>
          </a:p>
          <a:p>
            <a:pPr marL="76200" lvl="0" indent="0" algn="l" rtl="0">
              <a:lnSpc>
                <a:spcPct val="100000"/>
              </a:lnSpc>
              <a:spcBef>
                <a:spcPts val="0"/>
              </a:spcBef>
              <a:spcAft>
                <a:spcPts val="0"/>
              </a:spcAft>
              <a:buClr>
                <a:schemeClr val="dk1"/>
              </a:buClr>
              <a:buSzPts val="1100"/>
              <a:buFont typeface="Arial"/>
              <a:buNone/>
            </a:pPr>
            <a:r>
              <a:rPr lang="en-US" sz="2600">
                <a:solidFill>
                  <a:schemeClr val="dk1"/>
                </a:solidFill>
                <a:latin typeface="Arial"/>
                <a:ea typeface="Arial"/>
                <a:cs typeface="Arial"/>
                <a:sym typeface="Arial"/>
              </a:rPr>
              <a:t>0845-0900	Overview of the Day and CrisisGo Overview</a:t>
            </a:r>
            <a:endParaRPr sz="2600">
              <a:solidFill>
                <a:schemeClr val="dk1"/>
              </a:solidFill>
              <a:latin typeface="Arial"/>
              <a:ea typeface="Arial"/>
              <a:cs typeface="Arial"/>
              <a:sym typeface="Arial"/>
            </a:endParaRPr>
          </a:p>
          <a:p>
            <a:pPr marL="76200" lvl="0" indent="0" algn="l" rtl="0">
              <a:lnSpc>
                <a:spcPct val="100000"/>
              </a:lnSpc>
              <a:spcBef>
                <a:spcPts val="0"/>
              </a:spcBef>
              <a:spcAft>
                <a:spcPts val="0"/>
              </a:spcAft>
              <a:buClr>
                <a:schemeClr val="dk1"/>
              </a:buClr>
              <a:buSzPts val="1100"/>
              <a:buFont typeface="Arial"/>
              <a:buNone/>
            </a:pPr>
            <a:r>
              <a:rPr lang="en-US" sz="2600">
                <a:solidFill>
                  <a:schemeClr val="dk1"/>
                </a:solidFill>
                <a:latin typeface="Arial"/>
                <a:ea typeface="Arial"/>
                <a:cs typeface="Arial"/>
                <a:sym typeface="Arial"/>
              </a:rPr>
              <a:t>0900-1000	SRPs</a:t>
            </a:r>
            <a:endParaRPr sz="2600">
              <a:solidFill>
                <a:schemeClr val="dk1"/>
              </a:solidFill>
              <a:latin typeface="Arial"/>
              <a:ea typeface="Arial"/>
              <a:cs typeface="Arial"/>
              <a:sym typeface="Arial"/>
            </a:endParaRPr>
          </a:p>
          <a:p>
            <a:pPr marL="76200" lvl="0" indent="0" algn="l" rtl="0">
              <a:lnSpc>
                <a:spcPct val="100000"/>
              </a:lnSpc>
              <a:spcBef>
                <a:spcPts val="0"/>
              </a:spcBef>
              <a:spcAft>
                <a:spcPts val="0"/>
              </a:spcAft>
              <a:buClr>
                <a:schemeClr val="dk1"/>
              </a:buClr>
              <a:buSzPts val="1100"/>
              <a:buFont typeface="Arial"/>
              <a:buNone/>
            </a:pPr>
            <a:r>
              <a:rPr lang="en-US" sz="2600">
                <a:solidFill>
                  <a:schemeClr val="dk1"/>
                </a:solidFill>
                <a:latin typeface="Arial"/>
                <a:ea typeface="Arial"/>
                <a:cs typeface="Arial"/>
                <a:sym typeface="Arial"/>
              </a:rPr>
              <a:t>1000-1015	Break</a:t>
            </a:r>
            <a:endParaRPr sz="2600">
              <a:solidFill>
                <a:schemeClr val="dk1"/>
              </a:solidFill>
              <a:latin typeface="Arial"/>
              <a:ea typeface="Arial"/>
              <a:cs typeface="Arial"/>
              <a:sym typeface="Arial"/>
            </a:endParaRPr>
          </a:p>
          <a:p>
            <a:pPr marL="76200" lvl="0" indent="0" algn="l" rtl="0">
              <a:lnSpc>
                <a:spcPct val="100000"/>
              </a:lnSpc>
              <a:spcBef>
                <a:spcPts val="0"/>
              </a:spcBef>
              <a:spcAft>
                <a:spcPts val="0"/>
              </a:spcAft>
              <a:buClr>
                <a:schemeClr val="dk1"/>
              </a:buClr>
              <a:buSzPts val="1100"/>
              <a:buFont typeface="Arial"/>
              <a:buNone/>
            </a:pPr>
            <a:r>
              <a:rPr lang="en-US" sz="2600">
                <a:solidFill>
                  <a:schemeClr val="dk1"/>
                </a:solidFill>
                <a:latin typeface="Arial"/>
                <a:ea typeface="Arial"/>
                <a:cs typeface="Arial"/>
                <a:sym typeface="Arial"/>
              </a:rPr>
              <a:t>1015-1130	EOPs</a:t>
            </a:r>
            <a:endParaRPr sz="2600">
              <a:solidFill>
                <a:schemeClr val="dk1"/>
              </a:solidFill>
              <a:latin typeface="Arial"/>
              <a:ea typeface="Arial"/>
              <a:cs typeface="Arial"/>
              <a:sym typeface="Arial"/>
            </a:endParaRPr>
          </a:p>
          <a:p>
            <a:pPr marL="76200" lvl="0" indent="0" algn="l" rtl="0">
              <a:lnSpc>
                <a:spcPct val="100000"/>
              </a:lnSpc>
              <a:spcBef>
                <a:spcPts val="0"/>
              </a:spcBef>
              <a:spcAft>
                <a:spcPts val="0"/>
              </a:spcAft>
              <a:buClr>
                <a:schemeClr val="dk1"/>
              </a:buClr>
              <a:buSzPts val="1100"/>
              <a:buFont typeface="Arial"/>
              <a:buNone/>
            </a:pPr>
            <a:r>
              <a:rPr lang="en-US" sz="2600">
                <a:solidFill>
                  <a:schemeClr val="dk1"/>
                </a:solidFill>
                <a:latin typeface="Arial"/>
                <a:ea typeface="Arial"/>
                <a:cs typeface="Arial"/>
                <a:sym typeface="Arial"/>
              </a:rPr>
              <a:t>1130-1230	Lunch</a:t>
            </a:r>
            <a:endParaRPr sz="4000"/>
          </a:p>
        </p:txBody>
      </p:sp>
      <p:sp>
        <p:nvSpPr>
          <p:cNvPr id="177" name="Google Shape;177;g2523d561f2b_0_5"/>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a:bodyPr>
          <a:lstStyle/>
          <a:p>
            <a:pPr marL="76200" lvl="0" indent="0" algn="l" rtl="0">
              <a:lnSpc>
                <a:spcPct val="100000"/>
              </a:lnSpc>
              <a:spcBef>
                <a:spcPts val="0"/>
              </a:spcBef>
              <a:spcAft>
                <a:spcPts val="0"/>
              </a:spcAft>
              <a:buClr>
                <a:schemeClr val="dk1"/>
              </a:buClr>
              <a:buSzPts val="1100"/>
              <a:buFont typeface="Arial"/>
              <a:buNone/>
            </a:pPr>
            <a:r>
              <a:rPr lang="en-US" sz="2400">
                <a:solidFill>
                  <a:schemeClr val="dk1"/>
                </a:solidFill>
                <a:latin typeface="Arial"/>
                <a:ea typeface="Arial"/>
                <a:cs typeface="Arial"/>
                <a:sym typeface="Arial"/>
              </a:rPr>
              <a:t>1230-1:30	Tip Reporting</a:t>
            </a:r>
            <a:endParaRPr sz="2400">
              <a:solidFill>
                <a:schemeClr val="dk1"/>
              </a:solidFill>
              <a:latin typeface="Arial"/>
              <a:ea typeface="Arial"/>
              <a:cs typeface="Arial"/>
              <a:sym typeface="Arial"/>
            </a:endParaRPr>
          </a:p>
          <a:p>
            <a:pPr marL="76200" lvl="0" indent="0" algn="l" rtl="0">
              <a:lnSpc>
                <a:spcPct val="100000"/>
              </a:lnSpc>
              <a:spcBef>
                <a:spcPts val="0"/>
              </a:spcBef>
              <a:spcAft>
                <a:spcPts val="0"/>
              </a:spcAft>
              <a:buClr>
                <a:schemeClr val="dk1"/>
              </a:buClr>
              <a:buSzPts val="1100"/>
              <a:buFont typeface="Arial"/>
              <a:buNone/>
            </a:pPr>
            <a:r>
              <a:rPr lang="en-US" sz="2400">
                <a:solidFill>
                  <a:schemeClr val="dk1"/>
                </a:solidFill>
                <a:latin typeface="Arial"/>
                <a:ea typeface="Arial"/>
                <a:cs typeface="Arial"/>
                <a:sym typeface="Arial"/>
              </a:rPr>
              <a:t>1:30-1:45		Break</a:t>
            </a:r>
            <a:endParaRPr sz="2400">
              <a:solidFill>
                <a:schemeClr val="dk1"/>
              </a:solidFill>
              <a:latin typeface="Arial"/>
              <a:ea typeface="Arial"/>
              <a:cs typeface="Arial"/>
              <a:sym typeface="Arial"/>
            </a:endParaRPr>
          </a:p>
          <a:p>
            <a:pPr marL="76200" lvl="0" indent="0" algn="l" rtl="0">
              <a:lnSpc>
                <a:spcPct val="100000"/>
              </a:lnSpc>
              <a:spcBef>
                <a:spcPts val="0"/>
              </a:spcBef>
              <a:spcAft>
                <a:spcPts val="0"/>
              </a:spcAft>
              <a:buSzPts val="2800"/>
              <a:buNone/>
            </a:pPr>
            <a:r>
              <a:rPr lang="en-US" sz="2400">
                <a:solidFill>
                  <a:schemeClr val="dk1"/>
                </a:solidFill>
                <a:latin typeface="Arial"/>
                <a:ea typeface="Arial"/>
                <a:cs typeface="Arial"/>
                <a:sym typeface="Arial"/>
              </a:rPr>
              <a:t>1:45-2:45		Safe2SpeakUp Overview and what to expect</a:t>
            </a:r>
            <a:endParaRPr sz="2400">
              <a:solidFill>
                <a:schemeClr val="dk1"/>
              </a:solidFill>
              <a:latin typeface="Arial"/>
              <a:ea typeface="Arial"/>
              <a:cs typeface="Arial"/>
              <a:sym typeface="Arial"/>
            </a:endParaRPr>
          </a:p>
          <a:p>
            <a:pPr marL="76200" lvl="0" indent="0" algn="l" rtl="0">
              <a:lnSpc>
                <a:spcPct val="100000"/>
              </a:lnSpc>
              <a:spcBef>
                <a:spcPts val="0"/>
              </a:spcBef>
              <a:spcAft>
                <a:spcPts val="0"/>
              </a:spcAft>
              <a:buSzPts val="2800"/>
              <a:buNone/>
            </a:pPr>
            <a:r>
              <a:rPr lang="en-US" sz="2400">
                <a:solidFill>
                  <a:schemeClr val="dk1"/>
                </a:solidFill>
                <a:latin typeface="Arial"/>
                <a:ea typeface="Arial"/>
                <a:cs typeface="Arial"/>
                <a:sym typeface="Arial"/>
              </a:rPr>
              <a:t>2:45-3:30		Project Overview and expectations</a:t>
            </a:r>
            <a:endParaRPr sz="2400">
              <a:solidFill>
                <a:schemeClr val="dk1"/>
              </a:solidFill>
              <a:latin typeface="Arial"/>
              <a:ea typeface="Arial"/>
              <a:cs typeface="Arial"/>
              <a:sym typeface="Arial"/>
            </a:endParaRPr>
          </a:p>
          <a:p>
            <a:pPr marL="76200" lvl="0" indent="0" algn="l" rtl="0">
              <a:lnSpc>
                <a:spcPct val="100000"/>
              </a:lnSpc>
              <a:spcBef>
                <a:spcPts val="0"/>
              </a:spcBef>
              <a:spcAft>
                <a:spcPts val="0"/>
              </a:spcAft>
              <a:buClr>
                <a:schemeClr val="dk1"/>
              </a:buClr>
              <a:buSzPts val="1100"/>
              <a:buFont typeface="Arial"/>
              <a:buNone/>
            </a:pPr>
            <a:r>
              <a:rPr lang="en-US" sz="2400">
                <a:solidFill>
                  <a:schemeClr val="dk1"/>
                </a:solidFill>
                <a:latin typeface="Arial"/>
                <a:ea typeface="Arial"/>
                <a:cs typeface="Arial"/>
                <a:sym typeface="Arial"/>
              </a:rPr>
              <a:t>3:30			Wrap-up/Evaluations</a:t>
            </a:r>
            <a:endParaRPr sz="3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g2523d561f2b_0_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Secure: Get Inside Lock Outside Doors!</a:t>
            </a:r>
            <a:endParaRPr/>
          </a:p>
        </p:txBody>
      </p:sp>
      <p:sp>
        <p:nvSpPr>
          <p:cNvPr id="416" name="Google Shape;416;g2523d561f2b_0_35"/>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r>
              <a:rPr lang="en-US"/>
              <a:t>Secure is called when there is a threat or hazard outside of the building. Whether it’s due to violence, criminal activity near or a dangerous animal on the playground, Secure uses the security of the physical facility to act as protection</a:t>
            </a:r>
            <a:endParaRPr/>
          </a:p>
        </p:txBody>
      </p:sp>
      <p:sp>
        <p:nvSpPr>
          <p:cNvPr id="417" name="Google Shape;417;g2523d561f2b_0_35"/>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418" name="Google Shape;418;g2523d561f2b_0_35"/>
          <p:cNvPicPr preferRelativeResize="0"/>
          <p:nvPr/>
        </p:nvPicPr>
        <p:blipFill rotWithShape="1">
          <a:blip r:embed="rId3">
            <a:alphaModFix/>
          </a:blip>
          <a:srcRect/>
          <a:stretch/>
        </p:blipFill>
        <p:spPr>
          <a:xfrm>
            <a:off x="6818250" y="1825625"/>
            <a:ext cx="3889500" cy="3889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252edc071e4_0_6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Secure: Get Inside Lock Outside Doors!</a:t>
            </a:r>
            <a:endParaRPr/>
          </a:p>
        </p:txBody>
      </p:sp>
      <p:sp>
        <p:nvSpPr>
          <p:cNvPr id="424" name="Google Shape;424;g252edc071e4_0_62"/>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r>
              <a:rPr lang="en-US"/>
              <a:t>Secure demands bringing people into a secure building and locking all outside access points. </a:t>
            </a:r>
            <a:endParaRPr/>
          </a:p>
          <a:p>
            <a:pPr marL="0" lvl="0" indent="0" algn="l" rtl="0">
              <a:lnSpc>
                <a:spcPct val="90000"/>
              </a:lnSpc>
              <a:spcBef>
                <a:spcPts val="1000"/>
              </a:spcBef>
              <a:spcAft>
                <a:spcPts val="0"/>
              </a:spcAft>
              <a:buSzPts val="2800"/>
              <a:buNone/>
            </a:pPr>
            <a:r>
              <a:rPr lang="en-US"/>
              <a:t>Where possible, classroom activities should continue. </a:t>
            </a:r>
            <a:endParaRPr/>
          </a:p>
          <a:p>
            <a:pPr marL="0" lvl="0" indent="0" algn="l" rtl="0">
              <a:lnSpc>
                <a:spcPct val="90000"/>
              </a:lnSpc>
              <a:spcBef>
                <a:spcPts val="1000"/>
              </a:spcBef>
              <a:spcAft>
                <a:spcPts val="0"/>
              </a:spcAft>
              <a:buSzPts val="2800"/>
              <a:buNone/>
            </a:pPr>
            <a:r>
              <a:rPr lang="en-US"/>
              <a:t>For classes outside, they should be brought inside and continue inside the building.</a:t>
            </a:r>
            <a:endParaRPr/>
          </a:p>
        </p:txBody>
      </p:sp>
      <p:sp>
        <p:nvSpPr>
          <p:cNvPr id="425" name="Google Shape;425;g252edc071e4_0_62"/>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426" name="Google Shape;426;g252edc071e4_0_62"/>
          <p:cNvPicPr preferRelativeResize="0"/>
          <p:nvPr/>
        </p:nvPicPr>
        <p:blipFill rotWithShape="1">
          <a:blip r:embed="rId3">
            <a:alphaModFix/>
          </a:blip>
          <a:srcRect/>
          <a:stretch/>
        </p:blipFill>
        <p:spPr>
          <a:xfrm>
            <a:off x="6818250" y="1825625"/>
            <a:ext cx="3889500" cy="3889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g2523d561f2b_0_4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Evacuate: To a location.</a:t>
            </a:r>
            <a:endParaRPr/>
          </a:p>
        </p:txBody>
      </p:sp>
      <p:sp>
        <p:nvSpPr>
          <p:cNvPr id="432" name="Google Shape;432;g2523d561f2b_0_41"/>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r>
              <a:rPr lang="en-US"/>
              <a:t>Evacuate is issued when there is a need to move people from one location to another for safety reasons. </a:t>
            </a:r>
            <a:endParaRPr/>
          </a:p>
        </p:txBody>
      </p:sp>
      <p:sp>
        <p:nvSpPr>
          <p:cNvPr id="433" name="Google Shape;433;g2523d561f2b_0_41"/>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434" name="Google Shape;434;g2523d561f2b_0_41"/>
          <p:cNvPicPr preferRelativeResize="0"/>
          <p:nvPr/>
        </p:nvPicPr>
        <p:blipFill rotWithShape="1">
          <a:blip r:embed="rId3">
            <a:alphaModFix/>
          </a:blip>
          <a:srcRect/>
          <a:stretch/>
        </p:blipFill>
        <p:spPr>
          <a:xfrm>
            <a:off x="6818250" y="1825625"/>
            <a:ext cx="3889500" cy="3889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252edc071e4_0_6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Evacuate: To a location.</a:t>
            </a:r>
            <a:endParaRPr/>
          </a:p>
        </p:txBody>
      </p:sp>
      <p:sp>
        <p:nvSpPr>
          <p:cNvPr id="440" name="Google Shape;440;g252edc071e4_0_69"/>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SzPts val="2800"/>
              <a:buNone/>
            </a:pPr>
            <a:r>
              <a:rPr lang="en-US"/>
              <a:t>Evacuate demands students and staff move in an orderly fashion to a safe area: </a:t>
            </a:r>
            <a:endParaRPr/>
          </a:p>
          <a:p>
            <a:pPr marL="0" lvl="0" indent="0" algn="l" rtl="0">
              <a:lnSpc>
                <a:spcPct val="90000"/>
              </a:lnSpc>
              <a:spcBef>
                <a:spcPts val="1000"/>
              </a:spcBef>
              <a:spcAft>
                <a:spcPts val="0"/>
              </a:spcAft>
              <a:buSzPts val="2800"/>
              <a:buNone/>
            </a:pPr>
            <a:r>
              <a:rPr lang="en-US"/>
              <a:t>Onsite: Minor fires, power outages, other school disruptions</a:t>
            </a:r>
            <a:endParaRPr/>
          </a:p>
          <a:p>
            <a:pPr marL="0" lvl="0" indent="0" algn="l" rtl="0">
              <a:lnSpc>
                <a:spcPct val="90000"/>
              </a:lnSpc>
              <a:spcBef>
                <a:spcPts val="1000"/>
              </a:spcBef>
              <a:spcAft>
                <a:spcPts val="0"/>
              </a:spcAft>
              <a:buSzPts val="2800"/>
              <a:buNone/>
            </a:pPr>
            <a:r>
              <a:rPr lang="en-US"/>
              <a:t>Offsite: gas leaks, bomb threats, other instances when it is no longer safe to remain onsite.  </a:t>
            </a:r>
            <a:endParaRPr/>
          </a:p>
        </p:txBody>
      </p:sp>
      <p:sp>
        <p:nvSpPr>
          <p:cNvPr id="441" name="Google Shape;441;g252edc071e4_0_69"/>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442" name="Google Shape;442;g252edc071e4_0_69"/>
          <p:cNvPicPr preferRelativeResize="0"/>
          <p:nvPr/>
        </p:nvPicPr>
        <p:blipFill rotWithShape="1">
          <a:blip r:embed="rId3">
            <a:alphaModFix/>
          </a:blip>
          <a:srcRect/>
          <a:stretch/>
        </p:blipFill>
        <p:spPr>
          <a:xfrm>
            <a:off x="6818250" y="1825625"/>
            <a:ext cx="3889500" cy="3889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2523d561f2b_0_4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Shelter: State Hazard and Safety Strategy</a:t>
            </a:r>
            <a:endParaRPr/>
          </a:p>
        </p:txBody>
      </p:sp>
      <p:sp>
        <p:nvSpPr>
          <p:cNvPr id="448" name="Google Shape;448;g2523d561f2b_0_47"/>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r>
              <a:rPr lang="en-US"/>
              <a:t>Shelter is called when specific protective actions are needed based on a threat or hazard. Additional training should be given to respond to tornadoes, earthquakes, hazardous material situations or other local threats</a:t>
            </a:r>
            <a:endParaRPr/>
          </a:p>
        </p:txBody>
      </p:sp>
      <p:sp>
        <p:nvSpPr>
          <p:cNvPr id="449" name="Google Shape;449;g2523d561f2b_0_47"/>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450" name="Google Shape;450;g2523d561f2b_0_47"/>
          <p:cNvPicPr preferRelativeResize="0"/>
          <p:nvPr/>
        </p:nvPicPr>
        <p:blipFill rotWithShape="1">
          <a:blip r:embed="rId3">
            <a:alphaModFix/>
          </a:blip>
          <a:srcRect/>
          <a:stretch/>
        </p:blipFill>
        <p:spPr>
          <a:xfrm>
            <a:off x="6790763" y="1798125"/>
            <a:ext cx="3944475" cy="39444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252edc071e4_0_7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Shelter: State Hazard and Safety Strategy</a:t>
            </a:r>
            <a:endParaRPr/>
          </a:p>
        </p:txBody>
      </p:sp>
      <p:sp>
        <p:nvSpPr>
          <p:cNvPr id="456" name="Google Shape;456;g252edc071e4_0_76"/>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r>
              <a:rPr lang="en-US"/>
              <a:t>Collaboration with local responders, the National Weather Service, and other local (OEM), regional and state resources will help in developing specific actions for your schools</a:t>
            </a:r>
            <a:endParaRPr/>
          </a:p>
        </p:txBody>
      </p:sp>
      <p:sp>
        <p:nvSpPr>
          <p:cNvPr id="457" name="Google Shape;457;g252edc071e4_0_76"/>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458" name="Google Shape;458;g252edc071e4_0_76"/>
          <p:cNvPicPr preferRelativeResize="0"/>
          <p:nvPr/>
        </p:nvPicPr>
        <p:blipFill rotWithShape="1">
          <a:blip r:embed="rId3">
            <a:alphaModFix/>
          </a:blip>
          <a:srcRect/>
          <a:stretch/>
        </p:blipFill>
        <p:spPr>
          <a:xfrm>
            <a:off x="6790763" y="1798125"/>
            <a:ext cx="3944475" cy="39444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2523d561f2b_0_5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Hold: In your room or area; clear halls</a:t>
            </a:r>
            <a:endParaRPr/>
          </a:p>
        </p:txBody>
      </p:sp>
      <p:sp>
        <p:nvSpPr>
          <p:cNvPr id="464" name="Google Shape;464;g2523d561f2b_0_53"/>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r>
              <a:rPr lang="en-US"/>
              <a:t>Hold is called when there are situations that require students and staff to remain in their classrooms or stay out of access areas. For example, an altercation in the hallway may require keeping students out of the halls until the situation have been resolved.</a:t>
            </a:r>
            <a:endParaRPr/>
          </a:p>
        </p:txBody>
      </p:sp>
      <p:sp>
        <p:nvSpPr>
          <p:cNvPr id="465" name="Google Shape;465;g2523d561f2b_0_53"/>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466" name="Google Shape;466;g2523d561f2b_0_53"/>
          <p:cNvPicPr preferRelativeResize="0"/>
          <p:nvPr/>
        </p:nvPicPr>
        <p:blipFill rotWithShape="1">
          <a:blip r:embed="rId3">
            <a:alphaModFix/>
          </a:blip>
          <a:srcRect/>
          <a:stretch/>
        </p:blipFill>
        <p:spPr>
          <a:xfrm>
            <a:off x="6818250" y="1825625"/>
            <a:ext cx="3889500" cy="3889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252edc071e4_0_9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Hold: In your room or area; clear halls</a:t>
            </a:r>
            <a:endParaRPr/>
          </a:p>
        </p:txBody>
      </p:sp>
      <p:sp>
        <p:nvSpPr>
          <p:cNvPr id="472" name="Google Shape;472;g252edc071e4_0_94"/>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SzPts val="2800"/>
              <a:buNone/>
            </a:pPr>
            <a:r>
              <a:rPr lang="en-US"/>
              <a:t>Students and staff are to remain in their classroom or area, even if there is a scheduled class change until the all-clear is given. </a:t>
            </a:r>
            <a:endParaRPr/>
          </a:p>
          <a:p>
            <a:pPr marL="0" lvl="0" indent="0" algn="l" rtl="0">
              <a:lnSpc>
                <a:spcPct val="90000"/>
              </a:lnSpc>
              <a:spcBef>
                <a:spcPts val="1000"/>
              </a:spcBef>
              <a:spcAft>
                <a:spcPts val="0"/>
              </a:spcAft>
              <a:buSzPts val="2800"/>
              <a:buNone/>
            </a:pPr>
            <a:r>
              <a:rPr lang="en-US"/>
              <a:t>Altercation in the hallway</a:t>
            </a:r>
            <a:endParaRPr/>
          </a:p>
          <a:p>
            <a:pPr marL="0" lvl="0" indent="0" algn="l" rtl="0">
              <a:lnSpc>
                <a:spcPct val="90000"/>
              </a:lnSpc>
              <a:spcBef>
                <a:spcPts val="1000"/>
              </a:spcBef>
              <a:spcAft>
                <a:spcPts val="0"/>
              </a:spcAft>
              <a:buSzPts val="2800"/>
              <a:buNone/>
            </a:pPr>
            <a:r>
              <a:rPr lang="en-US"/>
              <a:t>Medical emergencies</a:t>
            </a:r>
            <a:endParaRPr/>
          </a:p>
          <a:p>
            <a:pPr marL="0" lvl="0" indent="0" algn="l" rtl="0">
              <a:lnSpc>
                <a:spcPct val="90000"/>
              </a:lnSpc>
              <a:spcBef>
                <a:spcPts val="1000"/>
              </a:spcBef>
              <a:spcAft>
                <a:spcPts val="0"/>
              </a:spcAft>
              <a:buSzPts val="2800"/>
              <a:buNone/>
            </a:pPr>
            <a:r>
              <a:rPr lang="en-US"/>
              <a:t>Maintenance concerns in common areas during class</a:t>
            </a:r>
            <a:endParaRPr/>
          </a:p>
        </p:txBody>
      </p:sp>
      <p:sp>
        <p:nvSpPr>
          <p:cNvPr id="473" name="Google Shape;473;g252edc071e4_0_94"/>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474" name="Google Shape;474;g252edc071e4_0_94"/>
          <p:cNvPicPr preferRelativeResize="0"/>
          <p:nvPr/>
        </p:nvPicPr>
        <p:blipFill rotWithShape="1">
          <a:blip r:embed="rId3">
            <a:alphaModFix/>
          </a:blip>
          <a:srcRect/>
          <a:stretch/>
        </p:blipFill>
        <p:spPr>
          <a:xfrm>
            <a:off x="6818250" y="1825625"/>
            <a:ext cx="3889500" cy="3889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252edc071e4_0_11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Run, Hide, Fight and Standardization</a:t>
            </a:r>
            <a:endParaRPr/>
          </a:p>
        </p:txBody>
      </p:sp>
      <p:sp>
        <p:nvSpPr>
          <p:cNvPr id="480" name="Google Shape;480;g252edc071e4_0_114"/>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r>
              <a:rPr lang="en-US"/>
              <a:t>Run, Hide, Fight are EPA’s that were bundled together for the purpose of having different options based on Your circumstances. That being said, Jaclyn SchildKraut has determined that being behind a locked door is your best option</a:t>
            </a:r>
            <a:endParaRPr/>
          </a:p>
        </p:txBody>
      </p:sp>
      <p:sp>
        <p:nvSpPr>
          <p:cNvPr id="481" name="Google Shape;481;g252edc071e4_0_114"/>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r>
              <a:rPr lang="en-US"/>
              <a:t>Standardization allows for everyone to be on the same sheet of music:</a:t>
            </a:r>
            <a:endParaRPr/>
          </a:p>
          <a:p>
            <a:pPr marL="457200" lvl="0" indent="-406400" algn="l" rtl="0">
              <a:lnSpc>
                <a:spcPct val="90000"/>
              </a:lnSpc>
              <a:spcBef>
                <a:spcPts val="1000"/>
              </a:spcBef>
              <a:spcAft>
                <a:spcPts val="0"/>
              </a:spcAft>
              <a:buSzPts val="2800"/>
              <a:buChar char="❖"/>
            </a:pPr>
            <a:r>
              <a:rPr lang="en-US"/>
              <a:t>Student relocation</a:t>
            </a:r>
            <a:endParaRPr/>
          </a:p>
          <a:p>
            <a:pPr marL="457200" lvl="0" indent="-406400" algn="l" rtl="0">
              <a:lnSpc>
                <a:spcPct val="90000"/>
              </a:lnSpc>
              <a:spcBef>
                <a:spcPts val="0"/>
              </a:spcBef>
              <a:spcAft>
                <a:spcPts val="0"/>
              </a:spcAft>
              <a:buSzPts val="2800"/>
              <a:buChar char="❖"/>
            </a:pPr>
            <a:r>
              <a:rPr lang="en-US"/>
              <a:t>Staff relocation</a:t>
            </a:r>
            <a:endParaRPr/>
          </a:p>
          <a:p>
            <a:pPr marL="457200" lvl="0" indent="-406400" algn="l" rtl="0">
              <a:lnSpc>
                <a:spcPct val="90000"/>
              </a:lnSpc>
              <a:spcBef>
                <a:spcPts val="0"/>
              </a:spcBef>
              <a:spcAft>
                <a:spcPts val="0"/>
              </a:spcAft>
              <a:buSzPts val="2800"/>
              <a:buChar char="❖"/>
            </a:pPr>
            <a:r>
              <a:rPr lang="en-US"/>
              <a:t>Substitutes</a:t>
            </a:r>
            <a:endParaRPr/>
          </a:p>
          <a:p>
            <a:pPr marL="457200" lvl="0" indent="-406400" algn="l" rtl="0">
              <a:lnSpc>
                <a:spcPct val="90000"/>
              </a:lnSpc>
              <a:spcBef>
                <a:spcPts val="0"/>
              </a:spcBef>
              <a:spcAft>
                <a:spcPts val="0"/>
              </a:spcAft>
              <a:buSzPts val="2800"/>
              <a:buChar char="❖"/>
            </a:pPr>
            <a:r>
              <a:rPr lang="en-US"/>
              <a:t>First Responders</a:t>
            </a:r>
            <a:endParaRPr/>
          </a:p>
          <a:p>
            <a:pPr marL="457200" lvl="0" indent="-406400" algn="l" rtl="0">
              <a:lnSpc>
                <a:spcPct val="90000"/>
              </a:lnSpc>
              <a:spcBef>
                <a:spcPts val="0"/>
              </a:spcBef>
              <a:spcAft>
                <a:spcPts val="0"/>
              </a:spcAft>
              <a:buSzPts val="2800"/>
              <a:buChar char="❖"/>
            </a:pPr>
            <a:r>
              <a:rPr lang="en-US"/>
              <a:t>Families/Parents</a:t>
            </a:r>
            <a:endParaRPr/>
          </a:p>
          <a:p>
            <a:pPr marL="457200" lvl="0" indent="-406400" algn="l" rtl="0">
              <a:lnSpc>
                <a:spcPct val="90000"/>
              </a:lnSpc>
              <a:spcBef>
                <a:spcPts val="0"/>
              </a:spcBef>
              <a:spcAft>
                <a:spcPts val="0"/>
              </a:spcAft>
              <a:buSzPts val="2800"/>
              <a:buChar char="❖"/>
            </a:pPr>
            <a:r>
              <a:rPr lang="en-US"/>
              <a:t>Administration/Safety Teams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g252edc071e4_0_24"/>
          <p:cNvSpPr txBox="1">
            <a:spLocks noGrp="1"/>
          </p:cNvSpPr>
          <p:nvPr>
            <p:ph type="ctrTitle"/>
          </p:nvPr>
        </p:nvSpPr>
        <p:spPr>
          <a:xfrm>
            <a:off x="549966" y="1321145"/>
            <a:ext cx="8196600" cy="2387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6000"/>
              <a:buNone/>
            </a:pPr>
            <a:r>
              <a:rPr lang="en-US"/>
              <a:t>Break</a:t>
            </a:r>
            <a:endParaRPr/>
          </a:p>
        </p:txBody>
      </p:sp>
      <p:sp>
        <p:nvSpPr>
          <p:cNvPr id="487" name="Google Shape;487;g252edc071e4_0_24"/>
          <p:cNvSpPr txBox="1">
            <a:spLocks noGrp="1"/>
          </p:cNvSpPr>
          <p:nvPr>
            <p:ph type="subTitle" idx="1"/>
          </p:nvPr>
        </p:nvSpPr>
        <p:spPr>
          <a:xfrm>
            <a:off x="549966" y="3995530"/>
            <a:ext cx="8196600" cy="1461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1000"/>
              </a:spcBef>
              <a:spcAft>
                <a:spcPts val="0"/>
              </a:spcAft>
              <a:buSzPts val="2400"/>
              <a:buNone/>
            </a:pPr>
            <a:r>
              <a:rPr lang="en-US"/>
              <a:t>Be Back in 15 minutes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2523d561f2b_0_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Welcome and Introductions</a:t>
            </a:r>
            <a:endParaRPr/>
          </a:p>
        </p:txBody>
      </p:sp>
      <p:sp>
        <p:nvSpPr>
          <p:cNvPr id="183" name="Google Shape;183;g2523d561f2b_0_12"/>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r>
              <a:rPr lang="en-US"/>
              <a:t>0830-0845:</a:t>
            </a:r>
            <a:endParaRPr/>
          </a:p>
          <a:p>
            <a:pPr marL="457200" lvl="0" indent="-406400" algn="l" rtl="0">
              <a:lnSpc>
                <a:spcPct val="90000"/>
              </a:lnSpc>
              <a:spcBef>
                <a:spcPts val="1000"/>
              </a:spcBef>
              <a:spcAft>
                <a:spcPts val="0"/>
              </a:spcAft>
              <a:buSzPts val="2800"/>
              <a:buChar char="❖"/>
            </a:pPr>
            <a:r>
              <a:rPr lang="en-US"/>
              <a:t>CrisisGo Staff</a:t>
            </a:r>
            <a:endParaRPr/>
          </a:p>
          <a:p>
            <a:pPr marL="457200" lvl="0" indent="-406400" algn="l" rtl="0">
              <a:lnSpc>
                <a:spcPct val="90000"/>
              </a:lnSpc>
              <a:spcBef>
                <a:spcPts val="0"/>
              </a:spcBef>
              <a:spcAft>
                <a:spcPts val="0"/>
              </a:spcAft>
              <a:buSzPts val="2800"/>
              <a:buChar char="❖"/>
            </a:pPr>
            <a:r>
              <a:rPr lang="en-US"/>
              <a:t>Principals</a:t>
            </a:r>
            <a:endParaRPr/>
          </a:p>
          <a:p>
            <a:pPr marL="457200" lvl="0" indent="-406400" algn="l" rtl="0">
              <a:lnSpc>
                <a:spcPct val="90000"/>
              </a:lnSpc>
              <a:spcBef>
                <a:spcPts val="0"/>
              </a:spcBef>
              <a:spcAft>
                <a:spcPts val="0"/>
              </a:spcAft>
              <a:buSzPts val="2800"/>
              <a:buChar char="❖"/>
            </a:pPr>
            <a:r>
              <a:rPr lang="en-US"/>
              <a:t>Safety Staff</a:t>
            </a:r>
            <a:endParaRPr/>
          </a:p>
          <a:p>
            <a:pPr marL="457200" lvl="0" indent="-406400" algn="l" rtl="0">
              <a:lnSpc>
                <a:spcPct val="90000"/>
              </a:lnSpc>
              <a:spcBef>
                <a:spcPts val="0"/>
              </a:spcBef>
              <a:spcAft>
                <a:spcPts val="0"/>
              </a:spcAft>
              <a:buSzPts val="2800"/>
              <a:buChar char="❖"/>
            </a:pPr>
            <a:r>
              <a:rPr lang="en-US"/>
              <a:t>High School</a:t>
            </a:r>
            <a:endParaRPr/>
          </a:p>
          <a:p>
            <a:pPr marL="457200" lvl="0" indent="-406400" algn="l" rtl="0">
              <a:lnSpc>
                <a:spcPct val="90000"/>
              </a:lnSpc>
              <a:spcBef>
                <a:spcPts val="0"/>
              </a:spcBef>
              <a:spcAft>
                <a:spcPts val="0"/>
              </a:spcAft>
              <a:buSzPts val="2800"/>
              <a:buChar char="❖"/>
            </a:pPr>
            <a:r>
              <a:rPr lang="en-US"/>
              <a:t>Elementary/Middle School</a:t>
            </a:r>
            <a:endParaRPr/>
          </a:p>
          <a:p>
            <a:pPr marL="457200" lvl="0" indent="-406400" algn="l" rtl="0">
              <a:lnSpc>
                <a:spcPct val="90000"/>
              </a:lnSpc>
              <a:spcBef>
                <a:spcPts val="0"/>
              </a:spcBef>
              <a:spcAft>
                <a:spcPts val="0"/>
              </a:spcAft>
              <a:buSzPts val="2800"/>
              <a:buChar char="❖"/>
            </a:pPr>
            <a:r>
              <a:rPr lang="en-US"/>
              <a:t>Years</a:t>
            </a:r>
            <a:endParaRPr/>
          </a:p>
        </p:txBody>
      </p:sp>
      <p:sp>
        <p:nvSpPr>
          <p:cNvPr id="184" name="Google Shape;184;g2523d561f2b_0_12"/>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185" name="Google Shape;185;g2523d561f2b_0_12"/>
          <p:cNvPicPr preferRelativeResize="0"/>
          <p:nvPr/>
        </p:nvPicPr>
        <p:blipFill rotWithShape="1">
          <a:blip r:embed="rId3">
            <a:alphaModFix/>
          </a:blip>
          <a:srcRect/>
          <a:stretch/>
        </p:blipFill>
        <p:spPr>
          <a:xfrm>
            <a:off x="7390138" y="1761313"/>
            <a:ext cx="2745725" cy="4018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2523d561f2b_0_24"/>
          <p:cNvSpPr txBox="1">
            <a:spLocks noGrp="1"/>
          </p:cNvSpPr>
          <p:nvPr>
            <p:ph type="ctrTitle"/>
          </p:nvPr>
        </p:nvSpPr>
        <p:spPr>
          <a:xfrm>
            <a:off x="549966" y="1321145"/>
            <a:ext cx="8196600" cy="23877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Tahoma"/>
              <a:buNone/>
            </a:pPr>
            <a:r>
              <a:rPr lang="en-US" sz="4400">
                <a:latin typeface="Tahoma"/>
                <a:ea typeface="Tahoma"/>
                <a:cs typeface="Tahoma"/>
                <a:sym typeface="Tahoma"/>
              </a:rPr>
              <a:t>Emergency Operations Plans: What they are and how they are created</a:t>
            </a:r>
            <a:endParaRPr sz="4400">
              <a:latin typeface="Tahoma"/>
              <a:ea typeface="Tahoma"/>
              <a:cs typeface="Tahoma"/>
              <a:sym typeface="Tahoma"/>
            </a:endParaRPr>
          </a:p>
          <a:p>
            <a:pPr marL="0" lvl="0" indent="0" algn="l" rtl="0">
              <a:lnSpc>
                <a:spcPct val="90000"/>
              </a:lnSpc>
              <a:spcBef>
                <a:spcPts val="0"/>
              </a:spcBef>
              <a:spcAft>
                <a:spcPts val="0"/>
              </a:spcAft>
              <a:buClr>
                <a:schemeClr val="lt1"/>
              </a:buClr>
              <a:buSzPct val="100000"/>
              <a:buFont typeface="Tahoma"/>
              <a:buNone/>
            </a:pPr>
            <a:endParaRPr sz="4400">
              <a:latin typeface="Tahoma"/>
              <a:ea typeface="Tahoma"/>
              <a:cs typeface="Tahoma"/>
              <a:sym typeface="Tahoma"/>
            </a:endParaRPr>
          </a:p>
          <a:p>
            <a:pPr marL="0" lvl="0" indent="0" algn="l" rtl="0">
              <a:lnSpc>
                <a:spcPct val="90000"/>
              </a:lnSpc>
              <a:spcBef>
                <a:spcPts val="0"/>
              </a:spcBef>
              <a:spcAft>
                <a:spcPts val="0"/>
              </a:spcAft>
              <a:buClr>
                <a:schemeClr val="lt1"/>
              </a:buClr>
              <a:buSzPct val="100000"/>
              <a:buFont typeface="Tahoma"/>
              <a:buNone/>
            </a:pPr>
            <a:endParaRPr sz="4400">
              <a:latin typeface="Tahoma"/>
              <a:ea typeface="Tahoma"/>
              <a:cs typeface="Tahoma"/>
              <a:sym typeface="Tahoma"/>
            </a:endParaRPr>
          </a:p>
        </p:txBody>
      </p:sp>
      <p:sp>
        <p:nvSpPr>
          <p:cNvPr id="493" name="Google Shape;493;g2523d561f2b_0_24"/>
          <p:cNvSpPr txBox="1">
            <a:spLocks noGrp="1"/>
          </p:cNvSpPr>
          <p:nvPr>
            <p:ph type="subTitle" idx="1"/>
          </p:nvPr>
        </p:nvSpPr>
        <p:spPr>
          <a:xfrm>
            <a:off x="3995391" y="3931130"/>
            <a:ext cx="8196600" cy="1461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100"/>
              <a:buFont typeface="Arial"/>
              <a:buNone/>
            </a:pPr>
            <a:r>
              <a:rPr lang="en-US" sz="3100">
                <a:solidFill>
                  <a:srgbClr val="FFFFFF"/>
                </a:solidFill>
                <a:latin typeface="Tahoma"/>
                <a:ea typeface="Tahoma"/>
                <a:cs typeface="Tahoma"/>
                <a:sym typeface="Tahoma"/>
              </a:rPr>
              <a:t>St. Louis Archdiocese - School Safety Day</a:t>
            </a:r>
            <a:endParaRPr sz="3100">
              <a:solidFill>
                <a:srgbClr val="FFFFFF"/>
              </a:solidFill>
              <a:latin typeface="Tahoma"/>
              <a:ea typeface="Tahoma"/>
              <a:cs typeface="Tahoma"/>
              <a:sym typeface="Tahoma"/>
            </a:endParaRPr>
          </a:p>
          <a:p>
            <a:pPr marL="0" lvl="0" indent="0" algn="l" rtl="0">
              <a:lnSpc>
                <a:spcPct val="100000"/>
              </a:lnSpc>
              <a:spcBef>
                <a:spcPts val="0"/>
              </a:spcBef>
              <a:spcAft>
                <a:spcPts val="0"/>
              </a:spcAft>
              <a:buClr>
                <a:schemeClr val="dk1"/>
              </a:buClr>
              <a:buSzPts val="1100"/>
              <a:buFont typeface="Arial"/>
              <a:buNone/>
            </a:pPr>
            <a:endParaRPr sz="3100">
              <a:solidFill>
                <a:srgbClr val="FFFFFF"/>
              </a:solidFill>
              <a:latin typeface="Tahoma"/>
              <a:ea typeface="Tahoma"/>
              <a:cs typeface="Tahoma"/>
              <a:sym typeface="Tahoma"/>
            </a:endParaRPr>
          </a:p>
          <a:p>
            <a:pPr marL="0" lvl="0" indent="0" algn="l" rtl="0">
              <a:lnSpc>
                <a:spcPct val="90000"/>
              </a:lnSpc>
              <a:spcBef>
                <a:spcPts val="0"/>
              </a:spcBef>
              <a:spcAft>
                <a:spcPts val="0"/>
              </a:spcAft>
              <a:buSzPts val="2400"/>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g252edc071e4_0_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Emergency Operations Plans: What they are</a:t>
            </a:r>
            <a:endParaRPr/>
          </a:p>
        </p:txBody>
      </p:sp>
      <p:sp>
        <p:nvSpPr>
          <p:cNvPr id="499" name="Google Shape;499;g252edc071e4_0_5"/>
          <p:cNvSpPr txBox="1">
            <a:spLocks noGrp="1"/>
          </p:cNvSpPr>
          <p:nvPr>
            <p:ph type="body" idx="1"/>
          </p:nvPr>
        </p:nvSpPr>
        <p:spPr>
          <a:xfrm>
            <a:off x="838200" y="1825625"/>
            <a:ext cx="10515600" cy="38967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SzPts val="2800"/>
              <a:buNone/>
            </a:pPr>
            <a:r>
              <a:rPr lang="en-US"/>
              <a:t>Emergency Operations Plans (EOP)are, as the name suggests, plans you create to conduct operations during an emergency. The EOPs are meant to provide people with guidelines on how to respond in the event of an emergency. They often delineate procedures, expectations, roles and responsibilities and other components necessary to successfully respond to and manage an emergency event. EOPs are where you tell everyone what and how to do everything they are required accomplish during an emergency. Most states require an All-Hazards Plan: </a:t>
            </a:r>
            <a:r>
              <a:rPr lang="en-US" u="sng">
                <a:solidFill>
                  <a:schemeClr val="hlink"/>
                </a:solidFill>
                <a:hlinkClick r:id="rId3"/>
              </a:rPr>
              <a:t>www.schoolsafety.gov</a:t>
            </a:r>
            <a:r>
              <a:rPr lang="en-US"/>
              <a:t> for school safety resources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grpSp>
        <p:nvGrpSpPr>
          <p:cNvPr id="504" name="Google Shape;504;g15cddc951c2_0_10"/>
          <p:cNvGrpSpPr/>
          <p:nvPr/>
        </p:nvGrpSpPr>
        <p:grpSpPr>
          <a:xfrm>
            <a:off x="3760206" y="1188570"/>
            <a:ext cx="4233494" cy="4233494"/>
            <a:chOff x="2820225" y="891450"/>
            <a:chExt cx="3175200" cy="3175200"/>
          </a:xfrm>
        </p:grpSpPr>
        <p:sp>
          <p:nvSpPr>
            <p:cNvPr id="505" name="Google Shape;505;g15cddc951c2_0_10"/>
            <p:cNvSpPr/>
            <p:nvPr/>
          </p:nvSpPr>
          <p:spPr>
            <a:xfrm rot="10800000">
              <a:off x="2820225" y="891450"/>
              <a:ext cx="3175200" cy="3175200"/>
            </a:xfrm>
            <a:prstGeom prst="blockArc">
              <a:avLst>
                <a:gd name="adj1" fmla="val 5399801"/>
                <a:gd name="adj2" fmla="val 3012680"/>
                <a:gd name="adj3" fmla="val 6939"/>
              </a:avLst>
            </a:prstGeom>
            <a:solidFill>
              <a:srgbClr val="A1C3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g15cddc951c2_0_10"/>
            <p:cNvSpPr/>
            <p:nvPr/>
          </p:nvSpPr>
          <p:spPr>
            <a:xfrm rot="10800000">
              <a:off x="3175023" y="1179900"/>
              <a:ext cx="450600" cy="450600"/>
            </a:xfrm>
            <a:prstGeom prst="rtTriangle">
              <a:avLst/>
            </a:prstGeom>
            <a:solidFill>
              <a:srgbClr val="A1C3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7" name="Google Shape;507;g15cddc951c2_0_10"/>
          <p:cNvGrpSpPr/>
          <p:nvPr/>
        </p:nvGrpSpPr>
        <p:grpSpPr>
          <a:xfrm>
            <a:off x="5063973" y="1034017"/>
            <a:ext cx="1776356" cy="1219570"/>
            <a:chOff x="3798075" y="775532"/>
            <a:chExt cx="1332300" cy="914700"/>
          </a:xfrm>
        </p:grpSpPr>
        <p:sp>
          <p:nvSpPr>
            <p:cNvPr id="508" name="Google Shape;508;g15cddc951c2_0_10"/>
            <p:cNvSpPr/>
            <p:nvPr/>
          </p:nvSpPr>
          <p:spPr>
            <a:xfrm>
              <a:off x="3798075" y="1060532"/>
              <a:ext cx="1332300" cy="629700"/>
            </a:xfrm>
            <a:prstGeom prst="rect">
              <a:avLst/>
            </a:prstGeom>
            <a:solidFill>
              <a:srgbClr val="0C58D3"/>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Roboto"/>
                  <a:ea typeface="Roboto"/>
                  <a:cs typeface="Roboto"/>
                  <a:sym typeface="Roboto"/>
                </a:rPr>
                <a:t>Identify the problem and the resources needed to address the problem</a:t>
              </a:r>
              <a:endParaRPr sz="2000" b="0" i="0" u="none" strike="noStrike" cap="none">
                <a:solidFill>
                  <a:srgbClr val="FFFFFF"/>
                </a:solidFill>
                <a:latin typeface="Arial"/>
                <a:ea typeface="Arial"/>
                <a:cs typeface="Arial"/>
                <a:sym typeface="Arial"/>
              </a:endParaRPr>
            </a:p>
          </p:txBody>
        </p:sp>
        <p:sp>
          <p:nvSpPr>
            <p:cNvPr id="509" name="Google Shape;509;g15cddc951c2_0_10"/>
            <p:cNvSpPr/>
            <p:nvPr/>
          </p:nvSpPr>
          <p:spPr>
            <a:xfrm>
              <a:off x="3798075" y="775532"/>
              <a:ext cx="1332300" cy="285000"/>
            </a:xfrm>
            <a:prstGeom prst="round1Rect">
              <a:avLst>
                <a:gd name="adj" fmla="val 50000"/>
              </a:avLst>
            </a:prstGeom>
            <a:solidFill>
              <a:srgbClr val="0944A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FFFFFF"/>
                  </a:solidFill>
                  <a:latin typeface="Roboto"/>
                  <a:ea typeface="Roboto"/>
                  <a:cs typeface="Roboto"/>
                  <a:sym typeface="Roboto"/>
                </a:rPr>
                <a:t>Identify</a:t>
              </a:r>
              <a:endParaRPr sz="1500" b="0" i="0" u="none" strike="noStrike" cap="none">
                <a:solidFill>
                  <a:srgbClr val="FFFFFF"/>
                </a:solidFill>
                <a:latin typeface="Arial"/>
                <a:ea typeface="Arial"/>
                <a:cs typeface="Arial"/>
                <a:sym typeface="Arial"/>
              </a:endParaRPr>
            </a:p>
          </p:txBody>
        </p:sp>
      </p:grpSp>
      <p:grpSp>
        <p:nvGrpSpPr>
          <p:cNvPr id="510" name="Google Shape;510;g15cddc951c2_0_10"/>
          <p:cNvGrpSpPr/>
          <p:nvPr/>
        </p:nvGrpSpPr>
        <p:grpSpPr>
          <a:xfrm>
            <a:off x="3186020" y="2761901"/>
            <a:ext cx="1776356" cy="1219570"/>
            <a:chOff x="2389575" y="2071477"/>
            <a:chExt cx="1332300" cy="914700"/>
          </a:xfrm>
        </p:grpSpPr>
        <p:sp>
          <p:nvSpPr>
            <p:cNvPr id="511" name="Google Shape;511;g15cddc951c2_0_10"/>
            <p:cNvSpPr/>
            <p:nvPr/>
          </p:nvSpPr>
          <p:spPr>
            <a:xfrm>
              <a:off x="2389575" y="2356477"/>
              <a:ext cx="1332300" cy="629700"/>
            </a:xfrm>
            <a:prstGeom prst="rect">
              <a:avLst/>
            </a:prstGeom>
            <a:solidFill>
              <a:srgbClr val="0C58D3"/>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FFFFFF"/>
                  </a:solidFill>
                  <a:latin typeface="Roboto"/>
                  <a:ea typeface="Roboto"/>
                  <a:cs typeface="Roboto"/>
                  <a:sym typeface="Roboto"/>
                </a:rPr>
                <a:t>Transition to the new plan</a:t>
              </a:r>
              <a:endParaRPr sz="2300" b="0" i="0" u="none" strike="noStrike" cap="none">
                <a:solidFill>
                  <a:srgbClr val="FFFFFF"/>
                </a:solidFill>
                <a:latin typeface="Arial"/>
                <a:ea typeface="Arial"/>
                <a:cs typeface="Arial"/>
                <a:sym typeface="Arial"/>
              </a:endParaRPr>
            </a:p>
          </p:txBody>
        </p:sp>
        <p:sp>
          <p:nvSpPr>
            <p:cNvPr id="512" name="Google Shape;512;g15cddc951c2_0_10"/>
            <p:cNvSpPr/>
            <p:nvPr/>
          </p:nvSpPr>
          <p:spPr>
            <a:xfrm>
              <a:off x="2389575" y="2071477"/>
              <a:ext cx="1332300" cy="285000"/>
            </a:xfrm>
            <a:prstGeom prst="round1Rect">
              <a:avLst>
                <a:gd name="adj" fmla="val 50000"/>
              </a:avLst>
            </a:prstGeom>
            <a:solidFill>
              <a:srgbClr val="0944A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oboto"/>
                  <a:ea typeface="Roboto"/>
                  <a:cs typeface="Roboto"/>
                  <a:sym typeface="Roboto"/>
                </a:rPr>
                <a:t>Transition</a:t>
              </a:r>
              <a:endParaRPr sz="1600" b="0" i="0" u="none" strike="noStrike" cap="none">
                <a:solidFill>
                  <a:srgbClr val="FFFFFF"/>
                </a:solidFill>
                <a:latin typeface="Arial"/>
                <a:ea typeface="Arial"/>
                <a:cs typeface="Arial"/>
                <a:sym typeface="Arial"/>
              </a:endParaRPr>
            </a:p>
          </p:txBody>
        </p:sp>
      </p:grpSp>
      <p:grpSp>
        <p:nvGrpSpPr>
          <p:cNvPr id="513" name="Google Shape;513;g15cddc951c2_0_10"/>
          <p:cNvGrpSpPr/>
          <p:nvPr/>
        </p:nvGrpSpPr>
        <p:grpSpPr>
          <a:xfrm>
            <a:off x="6307942" y="4489791"/>
            <a:ext cx="1776356" cy="1219236"/>
            <a:chOff x="4731075" y="3367427"/>
            <a:chExt cx="1332300" cy="914450"/>
          </a:xfrm>
        </p:grpSpPr>
        <p:sp>
          <p:nvSpPr>
            <p:cNvPr id="514" name="Google Shape;514;g15cddc951c2_0_10"/>
            <p:cNvSpPr/>
            <p:nvPr/>
          </p:nvSpPr>
          <p:spPr>
            <a:xfrm>
              <a:off x="4731075" y="3652177"/>
              <a:ext cx="1332300" cy="629700"/>
            </a:xfrm>
            <a:prstGeom prst="rect">
              <a:avLst/>
            </a:prstGeom>
            <a:solidFill>
              <a:srgbClr val="0C58D3"/>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FFFFFF"/>
                  </a:solidFill>
                  <a:latin typeface="Roboto"/>
                  <a:ea typeface="Roboto"/>
                  <a:cs typeface="Roboto"/>
                  <a:sym typeface="Roboto"/>
                </a:rPr>
                <a:t>Implement your chosen plan</a:t>
              </a:r>
              <a:endParaRPr sz="2300" b="0" i="0" u="none" strike="noStrike" cap="none">
                <a:solidFill>
                  <a:srgbClr val="FFFFFF"/>
                </a:solidFill>
                <a:latin typeface="Arial"/>
                <a:ea typeface="Arial"/>
                <a:cs typeface="Arial"/>
                <a:sym typeface="Arial"/>
              </a:endParaRPr>
            </a:p>
          </p:txBody>
        </p:sp>
        <p:sp>
          <p:nvSpPr>
            <p:cNvPr id="515" name="Google Shape;515;g15cddc951c2_0_10"/>
            <p:cNvSpPr/>
            <p:nvPr/>
          </p:nvSpPr>
          <p:spPr>
            <a:xfrm>
              <a:off x="4731075" y="3367427"/>
              <a:ext cx="1332300" cy="285000"/>
            </a:xfrm>
            <a:prstGeom prst="round1Rect">
              <a:avLst>
                <a:gd name="adj" fmla="val 50000"/>
              </a:avLst>
            </a:prstGeom>
            <a:solidFill>
              <a:srgbClr val="0944A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FFFFFF"/>
                  </a:solidFill>
                  <a:latin typeface="Roboto"/>
                  <a:ea typeface="Roboto"/>
                  <a:cs typeface="Roboto"/>
                  <a:sym typeface="Roboto"/>
                </a:rPr>
                <a:t>Implement</a:t>
              </a:r>
              <a:endParaRPr sz="1500" b="0" i="0" u="none" strike="noStrike" cap="none">
                <a:solidFill>
                  <a:srgbClr val="FFFFFF"/>
                </a:solidFill>
                <a:latin typeface="Arial"/>
                <a:ea typeface="Arial"/>
                <a:cs typeface="Arial"/>
                <a:sym typeface="Arial"/>
              </a:endParaRPr>
            </a:p>
          </p:txBody>
        </p:sp>
      </p:grpSp>
      <p:grpSp>
        <p:nvGrpSpPr>
          <p:cNvPr id="516" name="Google Shape;516;g15cddc951c2_0_10"/>
          <p:cNvGrpSpPr/>
          <p:nvPr/>
        </p:nvGrpSpPr>
        <p:grpSpPr>
          <a:xfrm>
            <a:off x="3645476" y="4489458"/>
            <a:ext cx="1776356" cy="1219570"/>
            <a:chOff x="2734175" y="3367177"/>
            <a:chExt cx="1332300" cy="914700"/>
          </a:xfrm>
        </p:grpSpPr>
        <p:sp>
          <p:nvSpPr>
            <p:cNvPr id="517" name="Google Shape;517;g15cddc951c2_0_10"/>
            <p:cNvSpPr/>
            <p:nvPr/>
          </p:nvSpPr>
          <p:spPr>
            <a:xfrm>
              <a:off x="2734175" y="3652177"/>
              <a:ext cx="1332300" cy="629700"/>
            </a:xfrm>
            <a:prstGeom prst="rect">
              <a:avLst/>
            </a:prstGeom>
            <a:solidFill>
              <a:srgbClr val="0C58D3"/>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Roboto"/>
                  <a:ea typeface="Roboto"/>
                  <a:cs typeface="Roboto"/>
                  <a:sym typeface="Roboto"/>
                </a:rPr>
                <a:t>Observe the results of your plan, determine what adjustments are needed to improve</a:t>
              </a:r>
              <a:endParaRPr sz="2000" b="0" i="0" u="none" strike="noStrike" cap="none">
                <a:solidFill>
                  <a:srgbClr val="FFFFFF"/>
                </a:solidFill>
                <a:latin typeface="Arial"/>
                <a:ea typeface="Arial"/>
                <a:cs typeface="Arial"/>
                <a:sym typeface="Arial"/>
              </a:endParaRPr>
            </a:p>
          </p:txBody>
        </p:sp>
        <p:sp>
          <p:nvSpPr>
            <p:cNvPr id="518" name="Google Shape;518;g15cddc951c2_0_10"/>
            <p:cNvSpPr/>
            <p:nvPr/>
          </p:nvSpPr>
          <p:spPr>
            <a:xfrm>
              <a:off x="2734175" y="3367177"/>
              <a:ext cx="1332300" cy="285000"/>
            </a:xfrm>
            <a:prstGeom prst="round1Rect">
              <a:avLst>
                <a:gd name="adj" fmla="val 50000"/>
              </a:avLst>
            </a:prstGeom>
            <a:solidFill>
              <a:srgbClr val="0944A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oboto"/>
                  <a:ea typeface="Roboto"/>
                  <a:cs typeface="Roboto"/>
                  <a:sym typeface="Roboto"/>
                </a:rPr>
                <a:t>Observe</a:t>
              </a:r>
              <a:endParaRPr sz="1600" b="0" i="0" u="none" strike="noStrike" cap="none">
                <a:solidFill>
                  <a:srgbClr val="FFFFFF"/>
                </a:solidFill>
                <a:latin typeface="Arial"/>
                <a:ea typeface="Arial"/>
                <a:cs typeface="Arial"/>
                <a:sym typeface="Arial"/>
              </a:endParaRPr>
            </a:p>
          </p:txBody>
        </p:sp>
      </p:grpSp>
      <p:grpSp>
        <p:nvGrpSpPr>
          <p:cNvPr id="519" name="Google Shape;519;g15cddc951c2_0_10"/>
          <p:cNvGrpSpPr/>
          <p:nvPr/>
        </p:nvGrpSpPr>
        <p:grpSpPr>
          <a:xfrm>
            <a:off x="6941926" y="2761901"/>
            <a:ext cx="1776356" cy="1219570"/>
            <a:chOff x="5206575" y="2071477"/>
            <a:chExt cx="1332300" cy="914700"/>
          </a:xfrm>
        </p:grpSpPr>
        <p:sp>
          <p:nvSpPr>
            <p:cNvPr id="520" name="Google Shape;520;g15cddc951c2_0_10"/>
            <p:cNvSpPr/>
            <p:nvPr/>
          </p:nvSpPr>
          <p:spPr>
            <a:xfrm>
              <a:off x="5206575" y="2356477"/>
              <a:ext cx="1332300" cy="629700"/>
            </a:xfrm>
            <a:prstGeom prst="rect">
              <a:avLst/>
            </a:prstGeom>
            <a:solidFill>
              <a:srgbClr val="0C58D3"/>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Roboto"/>
                  <a:ea typeface="Roboto"/>
                  <a:cs typeface="Roboto"/>
                  <a:sym typeface="Roboto"/>
                </a:rPr>
                <a:t>Develop a plan or course of action and its alternatives</a:t>
              </a:r>
              <a:endParaRPr sz="2100" b="0" i="0" u="none" strike="noStrike" cap="none">
                <a:solidFill>
                  <a:srgbClr val="FFFFFF"/>
                </a:solidFill>
                <a:latin typeface="Arial"/>
                <a:ea typeface="Arial"/>
                <a:cs typeface="Arial"/>
                <a:sym typeface="Arial"/>
              </a:endParaRPr>
            </a:p>
          </p:txBody>
        </p:sp>
        <p:sp>
          <p:nvSpPr>
            <p:cNvPr id="521" name="Google Shape;521;g15cddc951c2_0_10"/>
            <p:cNvSpPr/>
            <p:nvPr/>
          </p:nvSpPr>
          <p:spPr>
            <a:xfrm>
              <a:off x="5206575" y="2071477"/>
              <a:ext cx="1332300" cy="285000"/>
            </a:xfrm>
            <a:prstGeom prst="round1Rect">
              <a:avLst>
                <a:gd name="adj" fmla="val 50000"/>
              </a:avLst>
            </a:prstGeom>
            <a:solidFill>
              <a:srgbClr val="0944A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Roboto"/>
                  <a:ea typeface="Roboto"/>
                  <a:cs typeface="Roboto"/>
                  <a:sym typeface="Roboto"/>
                </a:rPr>
                <a:t>Develop a Plan</a:t>
              </a:r>
              <a:endParaRPr sz="1300" b="0" i="0" u="none" strike="noStrike" cap="none">
                <a:solidFill>
                  <a:srgbClr val="FFFFFF"/>
                </a:solidFill>
                <a:latin typeface="Arial"/>
                <a:ea typeface="Arial"/>
                <a:cs typeface="Arial"/>
                <a:sym typeface="Arial"/>
              </a:endParaRPr>
            </a:p>
          </p:txBody>
        </p:sp>
      </p:grpSp>
      <p:sp>
        <p:nvSpPr>
          <p:cNvPr id="522" name="Google Shape;522;g15cddc951c2_0_10"/>
          <p:cNvSpPr txBox="1">
            <a:spLocks noGrp="1"/>
          </p:cNvSpPr>
          <p:nvPr>
            <p:ph type="title"/>
          </p:nvPr>
        </p:nvSpPr>
        <p:spPr>
          <a:xfrm>
            <a:off x="185725" y="486333"/>
            <a:ext cx="14020800" cy="1767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solidFill>
                  <a:srgbClr val="35829E"/>
                </a:solidFill>
              </a:rPr>
              <a:t>Problem Solving</a:t>
            </a:r>
            <a:endParaRPr>
              <a:solidFill>
                <a:srgbClr val="35829E"/>
              </a:solidFill>
            </a:endParaRPr>
          </a:p>
          <a:p>
            <a:pPr marL="0" lvl="0" indent="0" algn="l" rtl="0">
              <a:lnSpc>
                <a:spcPct val="90000"/>
              </a:lnSpc>
              <a:spcBef>
                <a:spcPts val="0"/>
              </a:spcBef>
              <a:spcAft>
                <a:spcPts val="0"/>
              </a:spcAft>
              <a:buSzPts val="4400"/>
              <a:buNone/>
            </a:pPr>
            <a:r>
              <a:rPr lang="en-US">
                <a:solidFill>
                  <a:srgbClr val="35829E"/>
                </a:solidFill>
              </a:rPr>
              <a:t>Model</a:t>
            </a:r>
            <a:endParaRPr>
              <a:solidFill>
                <a:srgbClr val="35829E"/>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15cddc951c2_0_8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solidFill>
                  <a:srgbClr val="35829E"/>
                </a:solidFill>
              </a:rPr>
              <a:t>Emergency Planning Process</a:t>
            </a:r>
            <a:endParaRPr>
              <a:solidFill>
                <a:srgbClr val="35829E"/>
              </a:solidFill>
            </a:endParaRPr>
          </a:p>
        </p:txBody>
      </p:sp>
      <p:sp>
        <p:nvSpPr>
          <p:cNvPr id="529" name="Google Shape;529;g15cddc951c2_0_89"/>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lnSpcReduction="10000"/>
          </a:bodyPr>
          <a:lstStyle/>
          <a:p>
            <a:pPr marL="457200" lvl="0" indent="-406400" algn="l" rtl="0">
              <a:lnSpc>
                <a:spcPct val="90000"/>
              </a:lnSpc>
              <a:spcBef>
                <a:spcPts val="1000"/>
              </a:spcBef>
              <a:spcAft>
                <a:spcPts val="0"/>
              </a:spcAft>
              <a:buClr>
                <a:srgbClr val="35829E"/>
              </a:buClr>
              <a:buSzPts val="2800"/>
              <a:buChar char="❖"/>
            </a:pPr>
            <a:r>
              <a:rPr lang="en-US">
                <a:solidFill>
                  <a:srgbClr val="35829E"/>
                </a:solidFill>
              </a:rPr>
              <a:t>Prevention - Stopping the emergency before it happens</a:t>
            </a:r>
            <a:endParaRPr>
              <a:solidFill>
                <a:srgbClr val="35829E"/>
              </a:solidFill>
            </a:endParaRPr>
          </a:p>
          <a:p>
            <a:pPr marL="457200" lvl="0" indent="-406400" algn="l" rtl="0">
              <a:lnSpc>
                <a:spcPct val="90000"/>
              </a:lnSpc>
              <a:spcBef>
                <a:spcPts val="0"/>
              </a:spcBef>
              <a:spcAft>
                <a:spcPts val="0"/>
              </a:spcAft>
              <a:buClr>
                <a:srgbClr val="35829E"/>
              </a:buClr>
              <a:buSzPts val="2800"/>
              <a:buChar char="❖"/>
            </a:pPr>
            <a:r>
              <a:rPr lang="en-US">
                <a:solidFill>
                  <a:srgbClr val="35829E"/>
                </a:solidFill>
              </a:rPr>
              <a:t>Mitigation - Taking steps to minimize the potential from it occurring and/or the impacts should it occur</a:t>
            </a:r>
            <a:endParaRPr>
              <a:solidFill>
                <a:srgbClr val="35829E"/>
              </a:solidFill>
            </a:endParaRPr>
          </a:p>
          <a:p>
            <a:pPr marL="457200" lvl="0" indent="-406400" algn="l" rtl="0">
              <a:lnSpc>
                <a:spcPct val="90000"/>
              </a:lnSpc>
              <a:spcBef>
                <a:spcPts val="0"/>
              </a:spcBef>
              <a:spcAft>
                <a:spcPts val="0"/>
              </a:spcAft>
              <a:buClr>
                <a:srgbClr val="35829E"/>
              </a:buClr>
              <a:buSzPts val="2800"/>
              <a:buChar char="❖"/>
            </a:pPr>
            <a:r>
              <a:rPr lang="en-US">
                <a:solidFill>
                  <a:srgbClr val="35829E"/>
                </a:solidFill>
              </a:rPr>
              <a:t>Preparation - Training to increase your knowledge, Skills, and competency should something occur</a:t>
            </a:r>
            <a:endParaRPr>
              <a:solidFill>
                <a:srgbClr val="35829E"/>
              </a:solidFill>
            </a:endParaRPr>
          </a:p>
        </p:txBody>
      </p:sp>
      <p:sp>
        <p:nvSpPr>
          <p:cNvPr id="530" name="Google Shape;530;g15cddc951c2_0_89"/>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lnSpcReduction="10000"/>
          </a:bodyPr>
          <a:lstStyle/>
          <a:p>
            <a:pPr marL="457200" lvl="0" indent="-406400" algn="l" rtl="0">
              <a:lnSpc>
                <a:spcPct val="90000"/>
              </a:lnSpc>
              <a:spcBef>
                <a:spcPts val="1000"/>
              </a:spcBef>
              <a:spcAft>
                <a:spcPts val="0"/>
              </a:spcAft>
              <a:buClr>
                <a:srgbClr val="35829E"/>
              </a:buClr>
              <a:buSzPts val="2800"/>
              <a:buChar char="❖"/>
            </a:pPr>
            <a:r>
              <a:rPr lang="en-US">
                <a:solidFill>
                  <a:srgbClr val="35829E"/>
                </a:solidFill>
              </a:rPr>
              <a:t>Response - In the event something happens, what your actions are going to be to meet your expectations and responsibilities</a:t>
            </a:r>
            <a:endParaRPr>
              <a:solidFill>
                <a:srgbClr val="35829E"/>
              </a:solidFill>
            </a:endParaRPr>
          </a:p>
          <a:p>
            <a:pPr marL="457200" lvl="0" indent="-406400" algn="l" rtl="0">
              <a:lnSpc>
                <a:spcPct val="90000"/>
              </a:lnSpc>
              <a:spcBef>
                <a:spcPts val="0"/>
              </a:spcBef>
              <a:spcAft>
                <a:spcPts val="0"/>
              </a:spcAft>
              <a:buClr>
                <a:srgbClr val="35829E"/>
              </a:buClr>
              <a:buSzPts val="2800"/>
              <a:buChar char="❖"/>
            </a:pPr>
            <a:r>
              <a:rPr lang="en-US">
                <a:solidFill>
                  <a:srgbClr val="35829E"/>
                </a:solidFill>
              </a:rPr>
              <a:t>Recovery - The process by which you undertake to return to a state of normalcy, or as close to normalcy as possible</a:t>
            </a:r>
            <a:endParaRPr>
              <a:solidFill>
                <a:srgbClr val="35829E"/>
              </a:solidFill>
            </a:endParaRPr>
          </a:p>
          <a:p>
            <a:pPr marL="457200" lvl="0" indent="-406400" algn="l" rtl="0">
              <a:lnSpc>
                <a:spcPct val="90000"/>
              </a:lnSpc>
              <a:spcBef>
                <a:spcPts val="0"/>
              </a:spcBef>
              <a:spcAft>
                <a:spcPts val="0"/>
              </a:spcAft>
              <a:buClr>
                <a:srgbClr val="35829E"/>
              </a:buClr>
              <a:buSzPts val="2800"/>
              <a:buChar char="❖"/>
            </a:pPr>
            <a:r>
              <a:rPr lang="en-US">
                <a:solidFill>
                  <a:srgbClr val="35829E"/>
                </a:solidFill>
              </a:rPr>
              <a:t>SWOT</a:t>
            </a:r>
            <a:endParaRPr>
              <a:solidFill>
                <a:srgbClr val="35829E"/>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g252edc071e4_0_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Emergency Operations Plans: How they are created.</a:t>
            </a:r>
            <a:endParaRPr/>
          </a:p>
        </p:txBody>
      </p:sp>
      <p:sp>
        <p:nvSpPr>
          <p:cNvPr id="536" name="Google Shape;536;g252edc071e4_0_11"/>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r>
              <a:rPr lang="en-US"/>
              <a:t>Don’t Reinvent the Wheel. Look at those resources that are already available on the internet. </a:t>
            </a:r>
            <a:endParaRPr/>
          </a:p>
          <a:p>
            <a:pPr marL="457200" lvl="0" indent="-406400" algn="l" rtl="0">
              <a:lnSpc>
                <a:spcPct val="90000"/>
              </a:lnSpc>
              <a:spcBef>
                <a:spcPts val="1000"/>
              </a:spcBef>
              <a:spcAft>
                <a:spcPts val="0"/>
              </a:spcAft>
              <a:buSzPts val="2800"/>
              <a:buChar char="❖"/>
            </a:pPr>
            <a:r>
              <a:rPr lang="en-US"/>
              <a:t>Create a high-level Scenario</a:t>
            </a:r>
            <a:endParaRPr/>
          </a:p>
          <a:p>
            <a:pPr marL="457200" lvl="0" indent="-406400" algn="l" rtl="0">
              <a:lnSpc>
                <a:spcPct val="90000"/>
              </a:lnSpc>
              <a:spcBef>
                <a:spcPts val="0"/>
              </a:spcBef>
              <a:spcAft>
                <a:spcPts val="0"/>
              </a:spcAft>
              <a:buSzPts val="2800"/>
              <a:buChar char="❖"/>
            </a:pPr>
            <a:r>
              <a:rPr lang="en-US"/>
              <a:t>Determine the triggers</a:t>
            </a:r>
            <a:endParaRPr/>
          </a:p>
          <a:p>
            <a:pPr marL="457200" lvl="0" indent="-406400" algn="l" rtl="0">
              <a:lnSpc>
                <a:spcPct val="90000"/>
              </a:lnSpc>
              <a:spcBef>
                <a:spcPts val="0"/>
              </a:spcBef>
              <a:spcAft>
                <a:spcPts val="0"/>
              </a:spcAft>
              <a:buSzPts val="2800"/>
              <a:buChar char="❖"/>
            </a:pPr>
            <a:r>
              <a:rPr lang="en-US"/>
              <a:t>How do you alert staff</a:t>
            </a:r>
            <a:endParaRPr/>
          </a:p>
          <a:p>
            <a:pPr marL="457200" lvl="0" indent="-406400" algn="l" rtl="0">
              <a:lnSpc>
                <a:spcPct val="90000"/>
              </a:lnSpc>
              <a:spcBef>
                <a:spcPts val="0"/>
              </a:spcBef>
              <a:spcAft>
                <a:spcPts val="0"/>
              </a:spcAft>
              <a:buSzPts val="2800"/>
              <a:buChar char="❖"/>
            </a:pPr>
            <a:r>
              <a:rPr lang="en-US"/>
              <a:t>How you want people to respond; step-by-step</a:t>
            </a:r>
            <a:endParaRPr/>
          </a:p>
        </p:txBody>
      </p:sp>
      <p:sp>
        <p:nvSpPr>
          <p:cNvPr id="537" name="Google Shape;537;g252edc071e4_0_11"/>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lnSpcReduction="10000"/>
          </a:bodyPr>
          <a:lstStyle/>
          <a:p>
            <a:pPr marL="457200" lvl="0" indent="-406400" algn="l" rtl="0">
              <a:lnSpc>
                <a:spcPct val="90000"/>
              </a:lnSpc>
              <a:spcBef>
                <a:spcPts val="1000"/>
              </a:spcBef>
              <a:spcAft>
                <a:spcPts val="0"/>
              </a:spcAft>
              <a:buSzPts val="2800"/>
              <a:buChar char="❖"/>
            </a:pPr>
            <a:r>
              <a:rPr lang="en-US"/>
              <a:t>Include all your requirements: EPA, 9-1-1, Communications, student and staff accountability, administration notifications, parent and community notifications</a:t>
            </a:r>
            <a:endParaRPr/>
          </a:p>
          <a:p>
            <a:pPr marL="457200" lvl="0" indent="-406400" algn="l" rtl="0">
              <a:lnSpc>
                <a:spcPct val="90000"/>
              </a:lnSpc>
              <a:spcBef>
                <a:spcPts val="0"/>
              </a:spcBef>
              <a:spcAft>
                <a:spcPts val="0"/>
              </a:spcAft>
              <a:buSzPts val="2800"/>
              <a:buChar char="❖"/>
            </a:pPr>
            <a:r>
              <a:rPr lang="en-US"/>
              <a:t>Don’t forget those with Access and Functional Needs</a:t>
            </a:r>
            <a:endParaRPr/>
          </a:p>
          <a:p>
            <a:pPr marL="457200" lvl="0" indent="-406400" algn="l" rtl="0">
              <a:lnSpc>
                <a:spcPct val="90000"/>
              </a:lnSpc>
              <a:spcBef>
                <a:spcPts val="0"/>
              </a:spcBef>
              <a:spcAft>
                <a:spcPts val="0"/>
              </a:spcAft>
              <a:buSzPts val="2800"/>
              <a:buChar char="❖"/>
            </a:pPr>
            <a:r>
              <a:rPr lang="en-US"/>
              <a:t>Reunification and Recovery</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g252edc071e4_0_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Emergency Operations Plans: What they are NOT, and how to use them!</a:t>
            </a:r>
            <a:endParaRPr/>
          </a:p>
        </p:txBody>
      </p:sp>
      <p:sp>
        <p:nvSpPr>
          <p:cNvPr id="543" name="Google Shape;543;g252edc071e4_0_18"/>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r>
              <a:rPr lang="en-US"/>
              <a:t>While you will create checklists as part of your EOPs, they should not be your primary instrument used for response during an actual emergency. </a:t>
            </a:r>
            <a:endParaRPr/>
          </a:p>
        </p:txBody>
      </p:sp>
      <p:sp>
        <p:nvSpPr>
          <p:cNvPr id="544" name="Google Shape;544;g252edc071e4_0_18"/>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r>
              <a:rPr lang="en-US"/>
              <a:t>EOPS should establish and be used as the basis for all of your emergency response training, drills and exercises. </a:t>
            </a:r>
            <a:r>
              <a:rPr lang="en-US" b="1"/>
              <a:t>“Train not only until you get it right, but until you can’t get it wrong!”</a:t>
            </a:r>
            <a:endParaRPr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252edc071e4_0_30"/>
          <p:cNvSpPr txBox="1">
            <a:spLocks noGrp="1"/>
          </p:cNvSpPr>
          <p:nvPr>
            <p:ph type="ctrTitle"/>
          </p:nvPr>
        </p:nvSpPr>
        <p:spPr>
          <a:xfrm>
            <a:off x="549966" y="1321145"/>
            <a:ext cx="8196600" cy="2387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6000"/>
              <a:buNone/>
            </a:pPr>
            <a:r>
              <a:rPr lang="en-US"/>
              <a:t>Lunch</a:t>
            </a:r>
            <a:endParaRPr/>
          </a:p>
        </p:txBody>
      </p:sp>
      <p:sp>
        <p:nvSpPr>
          <p:cNvPr id="550" name="Google Shape;550;g252edc071e4_0_30"/>
          <p:cNvSpPr txBox="1">
            <a:spLocks noGrp="1"/>
          </p:cNvSpPr>
          <p:nvPr>
            <p:ph type="subTitle" idx="1"/>
          </p:nvPr>
        </p:nvSpPr>
        <p:spPr>
          <a:xfrm>
            <a:off x="549966" y="3995530"/>
            <a:ext cx="8196600" cy="1461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1000"/>
              </a:spcBef>
              <a:spcAft>
                <a:spcPts val="0"/>
              </a:spcAft>
              <a:buSzPts val="2400"/>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252edc071e4_0_0"/>
          <p:cNvSpPr txBox="1">
            <a:spLocks noGrp="1"/>
          </p:cNvSpPr>
          <p:nvPr>
            <p:ph type="ctrTitle"/>
          </p:nvPr>
        </p:nvSpPr>
        <p:spPr>
          <a:xfrm>
            <a:off x="549966" y="1321145"/>
            <a:ext cx="8196600" cy="23877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Tahoma"/>
              <a:buNone/>
            </a:pPr>
            <a:r>
              <a:rPr lang="en-US" sz="4400">
                <a:latin typeface="Tahoma"/>
                <a:ea typeface="Tahoma"/>
                <a:cs typeface="Tahoma"/>
                <a:sym typeface="Tahoma"/>
              </a:rPr>
              <a:t>Tip Reporting and Threat Assessment (Overview)</a:t>
            </a:r>
            <a:endParaRPr sz="4400">
              <a:latin typeface="Tahoma"/>
              <a:ea typeface="Tahoma"/>
              <a:cs typeface="Tahoma"/>
              <a:sym typeface="Tahoma"/>
            </a:endParaRPr>
          </a:p>
          <a:p>
            <a:pPr marL="0" lvl="0" indent="0" algn="l" rtl="0">
              <a:lnSpc>
                <a:spcPct val="90000"/>
              </a:lnSpc>
              <a:spcBef>
                <a:spcPts val="0"/>
              </a:spcBef>
              <a:spcAft>
                <a:spcPts val="0"/>
              </a:spcAft>
              <a:buClr>
                <a:schemeClr val="lt1"/>
              </a:buClr>
              <a:buSzPct val="100000"/>
              <a:buFont typeface="Tahoma"/>
              <a:buNone/>
            </a:pPr>
            <a:endParaRPr sz="4400">
              <a:latin typeface="Tahoma"/>
              <a:ea typeface="Tahoma"/>
              <a:cs typeface="Tahoma"/>
              <a:sym typeface="Tahoma"/>
            </a:endParaRPr>
          </a:p>
          <a:p>
            <a:pPr marL="0" lvl="0" indent="0" algn="l" rtl="0">
              <a:lnSpc>
                <a:spcPct val="90000"/>
              </a:lnSpc>
              <a:spcBef>
                <a:spcPts val="0"/>
              </a:spcBef>
              <a:spcAft>
                <a:spcPts val="0"/>
              </a:spcAft>
              <a:buClr>
                <a:schemeClr val="lt1"/>
              </a:buClr>
              <a:buSzPct val="100000"/>
              <a:buFont typeface="Tahoma"/>
              <a:buNone/>
            </a:pPr>
            <a:endParaRPr sz="4400">
              <a:latin typeface="Tahoma"/>
              <a:ea typeface="Tahoma"/>
              <a:cs typeface="Tahoma"/>
              <a:sym typeface="Tahoma"/>
            </a:endParaRPr>
          </a:p>
        </p:txBody>
      </p:sp>
      <p:sp>
        <p:nvSpPr>
          <p:cNvPr id="556" name="Google Shape;556;g252edc071e4_0_0"/>
          <p:cNvSpPr txBox="1">
            <a:spLocks noGrp="1"/>
          </p:cNvSpPr>
          <p:nvPr>
            <p:ph type="subTitle" idx="1"/>
          </p:nvPr>
        </p:nvSpPr>
        <p:spPr>
          <a:xfrm>
            <a:off x="3995391" y="3931130"/>
            <a:ext cx="8196600" cy="1461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100"/>
              <a:buFont typeface="Arial"/>
              <a:buNone/>
            </a:pPr>
            <a:r>
              <a:rPr lang="en-US" sz="3100">
                <a:solidFill>
                  <a:srgbClr val="FFFFFF"/>
                </a:solidFill>
                <a:latin typeface="Tahoma"/>
                <a:ea typeface="Tahoma"/>
                <a:cs typeface="Tahoma"/>
                <a:sym typeface="Tahoma"/>
              </a:rPr>
              <a:t>St. Louis Archdiocese - School Safety Day</a:t>
            </a:r>
            <a:endParaRPr sz="3100">
              <a:solidFill>
                <a:srgbClr val="FFFFFF"/>
              </a:solidFill>
              <a:latin typeface="Tahoma"/>
              <a:ea typeface="Tahoma"/>
              <a:cs typeface="Tahoma"/>
              <a:sym typeface="Tahoma"/>
            </a:endParaRPr>
          </a:p>
          <a:p>
            <a:pPr marL="0" lvl="0" indent="0" algn="l" rtl="0">
              <a:lnSpc>
                <a:spcPct val="100000"/>
              </a:lnSpc>
              <a:spcBef>
                <a:spcPts val="0"/>
              </a:spcBef>
              <a:spcAft>
                <a:spcPts val="0"/>
              </a:spcAft>
              <a:buClr>
                <a:schemeClr val="dk1"/>
              </a:buClr>
              <a:buSzPts val="1100"/>
              <a:buFont typeface="Arial"/>
              <a:buNone/>
            </a:pPr>
            <a:endParaRPr sz="3100">
              <a:solidFill>
                <a:srgbClr val="FFFFFF"/>
              </a:solidFill>
              <a:latin typeface="Tahoma"/>
              <a:ea typeface="Tahoma"/>
              <a:cs typeface="Tahoma"/>
              <a:sym typeface="Tahoma"/>
            </a:endParaRPr>
          </a:p>
          <a:p>
            <a:pPr marL="0" lvl="0" indent="0" algn="l" rtl="0">
              <a:lnSpc>
                <a:spcPct val="90000"/>
              </a:lnSpc>
              <a:spcBef>
                <a:spcPts val="0"/>
              </a:spcBef>
              <a:spcAft>
                <a:spcPts val="0"/>
              </a:spcAft>
              <a:buSzPts val="2400"/>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g252edc071e4_0_10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Tip Reporting</a:t>
            </a:r>
            <a:endParaRPr/>
          </a:p>
        </p:txBody>
      </p:sp>
      <p:sp>
        <p:nvSpPr>
          <p:cNvPr id="562" name="Google Shape;562;g252edc071e4_0_101"/>
          <p:cNvSpPr txBox="1">
            <a:spLocks noGrp="1"/>
          </p:cNvSpPr>
          <p:nvPr>
            <p:ph type="body" idx="1"/>
          </p:nvPr>
        </p:nvSpPr>
        <p:spPr>
          <a:xfrm>
            <a:off x="838200" y="1825625"/>
            <a:ext cx="10515600" cy="38967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SzPts val="2800"/>
              <a:buNone/>
            </a:pPr>
            <a:r>
              <a:rPr lang="en-US"/>
              <a:t>Tip reporting is a system that allows people (students, staff and parents typically) to report concerning and/or threatening behaviors, often anonymously. The submitted reports are meant to identify “Red Flags” as early as possible so an appropriate level of intervention may be initiated. Here are few types of reports you may see:</a:t>
            </a:r>
            <a:endParaRPr/>
          </a:p>
          <a:p>
            <a:pPr marL="457200" lvl="0" indent="-406400" algn="l" rtl="0">
              <a:lnSpc>
                <a:spcPct val="90000"/>
              </a:lnSpc>
              <a:spcBef>
                <a:spcPts val="1000"/>
              </a:spcBef>
              <a:spcAft>
                <a:spcPts val="0"/>
              </a:spcAft>
              <a:buSzPts val="2800"/>
              <a:buChar char="❖"/>
            </a:pPr>
            <a:r>
              <a:rPr lang="en-US"/>
              <a:t>Threats of Violence</a:t>
            </a:r>
            <a:endParaRPr/>
          </a:p>
          <a:p>
            <a:pPr marL="457200" lvl="0" indent="-406400" algn="l" rtl="0">
              <a:lnSpc>
                <a:spcPct val="90000"/>
              </a:lnSpc>
              <a:spcBef>
                <a:spcPts val="0"/>
              </a:spcBef>
              <a:spcAft>
                <a:spcPts val="0"/>
              </a:spcAft>
              <a:buSzPts val="2800"/>
              <a:buChar char="❖"/>
            </a:pPr>
            <a:r>
              <a:rPr lang="en-US"/>
              <a:t>Suicidal ideation and/or attempts</a:t>
            </a:r>
            <a:endParaRPr/>
          </a:p>
          <a:p>
            <a:pPr marL="457200" lvl="0" indent="-406400" algn="l" rtl="0">
              <a:lnSpc>
                <a:spcPct val="90000"/>
              </a:lnSpc>
              <a:spcBef>
                <a:spcPts val="0"/>
              </a:spcBef>
              <a:spcAft>
                <a:spcPts val="0"/>
              </a:spcAft>
              <a:buSzPts val="2800"/>
              <a:buChar char="❖"/>
            </a:pPr>
            <a:r>
              <a:rPr lang="en-US"/>
              <a:t>Concerning behavior that puts individuals and/or schools at risk, or on the Pathway to Violence.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g252edc071e4_0_10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Tip Reporting</a:t>
            </a:r>
            <a:endParaRPr/>
          </a:p>
        </p:txBody>
      </p:sp>
      <p:sp>
        <p:nvSpPr>
          <p:cNvPr id="568" name="Google Shape;568;g252edc071e4_0_107"/>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SzPts val="2800"/>
              <a:buNone/>
            </a:pPr>
            <a:r>
              <a:rPr lang="en-US"/>
              <a:t>When you implement a Tip Reporting system here are a few things to keep in mind:</a:t>
            </a:r>
            <a:endParaRPr/>
          </a:p>
          <a:p>
            <a:pPr marL="457200" lvl="0" indent="-406400" algn="l" rtl="0">
              <a:lnSpc>
                <a:spcPct val="90000"/>
              </a:lnSpc>
              <a:spcBef>
                <a:spcPts val="1000"/>
              </a:spcBef>
              <a:spcAft>
                <a:spcPts val="0"/>
              </a:spcAft>
              <a:buSzPts val="2800"/>
              <a:buChar char="❖"/>
            </a:pPr>
            <a:r>
              <a:rPr lang="en-US"/>
              <a:t>Develop a workflow that includes ways to receive the tips, reviewing tips, assigning tips, follow-up and closure.</a:t>
            </a:r>
            <a:endParaRPr/>
          </a:p>
          <a:p>
            <a:pPr marL="457200" lvl="0" indent="-406400" algn="l" rtl="0">
              <a:lnSpc>
                <a:spcPct val="90000"/>
              </a:lnSpc>
              <a:spcBef>
                <a:spcPts val="0"/>
              </a:spcBef>
              <a:spcAft>
                <a:spcPts val="0"/>
              </a:spcAft>
              <a:buSzPts val="2800"/>
              <a:buChar char="❖"/>
            </a:pPr>
            <a:r>
              <a:rPr lang="en-US"/>
              <a:t>Tracking and documenting the progress and actions</a:t>
            </a:r>
            <a:endParaRPr/>
          </a:p>
        </p:txBody>
      </p:sp>
      <p:sp>
        <p:nvSpPr>
          <p:cNvPr id="569" name="Google Shape;569;g252edc071e4_0_107"/>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lnSpcReduction="10000"/>
          </a:bodyPr>
          <a:lstStyle/>
          <a:p>
            <a:pPr marL="457200" lvl="0" indent="-406400" algn="l" rtl="0">
              <a:lnSpc>
                <a:spcPct val="90000"/>
              </a:lnSpc>
              <a:spcBef>
                <a:spcPts val="1000"/>
              </a:spcBef>
              <a:spcAft>
                <a:spcPts val="0"/>
              </a:spcAft>
              <a:buSzPts val="2800"/>
              <a:buChar char="❖"/>
            </a:pPr>
            <a:r>
              <a:rPr lang="en-US"/>
              <a:t>Creating policies and procedure that delineate deadlines for actions and reviews, approval and closure process, criteria for escalation to professionals, migrating tips of violence to EPAs if necessary, documentation of steps taken, etc.</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g28a43d727a6_0_16"/>
          <p:cNvPicPr preferRelativeResize="0">
            <a:picLocks noGrp="1"/>
          </p:cNvPicPr>
          <p:nvPr>
            <p:ph type="pic" idx="2"/>
          </p:nvPr>
        </p:nvPicPr>
        <p:blipFill rotWithShape="1">
          <a:blip r:embed="rId3">
            <a:alphaModFix/>
          </a:blip>
          <a:srcRect t="5452" b="5452"/>
          <a:stretch/>
        </p:blipFill>
        <p:spPr>
          <a:xfrm>
            <a:off x="0" y="1596425"/>
            <a:ext cx="12192000" cy="4516500"/>
          </a:xfrm>
          <a:prstGeom prst="rect">
            <a:avLst/>
          </a:prstGeom>
          <a:noFill/>
          <a:ln>
            <a:noFill/>
          </a:ln>
        </p:spPr>
      </p:pic>
      <p:sp>
        <p:nvSpPr>
          <p:cNvPr id="191" name="Google Shape;191;g28a43d727a6_0_16"/>
          <p:cNvSpPr/>
          <p:nvPr/>
        </p:nvSpPr>
        <p:spPr>
          <a:xfrm>
            <a:off x="0" y="1618026"/>
            <a:ext cx="12192000" cy="4516500"/>
          </a:xfrm>
          <a:prstGeom prst="rect">
            <a:avLst/>
          </a:prstGeom>
          <a:solidFill>
            <a:srgbClr val="000000">
              <a:alpha val="65880"/>
            </a:srgbClr>
          </a:solidFill>
          <a:ln w="9525" cap="flat" cmpd="sng">
            <a:solidFill>
              <a:schemeClr val="dk2"/>
            </a:solidFill>
            <a:prstDash val="solid"/>
            <a:round/>
            <a:headEnd type="none" w="sm" len="sm"/>
            <a:tailEnd type="none" w="sm" len="sm"/>
          </a:ln>
          <a:effectLst>
            <a:outerShdw blurRad="57150" dist="19050" dir="5400000" algn="bl" rotWithShape="0">
              <a:srgbClr val="000000">
                <a:alpha val="239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g28a43d727a6_0_16"/>
          <p:cNvSpPr txBox="1">
            <a:spLocks noGrp="1"/>
          </p:cNvSpPr>
          <p:nvPr>
            <p:ph type="title"/>
          </p:nvPr>
        </p:nvSpPr>
        <p:spPr>
          <a:xfrm>
            <a:off x="192505" y="581525"/>
            <a:ext cx="9096000" cy="633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800"/>
              <a:buFont typeface="Montserrat"/>
              <a:buNone/>
            </a:pPr>
            <a:r>
              <a:rPr lang="en-US"/>
              <a:t>CrisisGo</a:t>
            </a:r>
            <a:endParaRPr/>
          </a:p>
        </p:txBody>
      </p:sp>
      <p:sp>
        <p:nvSpPr>
          <p:cNvPr id="193" name="Google Shape;193;g28a43d727a6_0_16"/>
          <p:cNvSpPr txBox="1">
            <a:spLocks noGrp="1"/>
          </p:cNvSpPr>
          <p:nvPr>
            <p:ph type="sldNum" idx="12"/>
          </p:nvPr>
        </p:nvSpPr>
        <p:spPr>
          <a:xfrm>
            <a:off x="11617200" y="6281389"/>
            <a:ext cx="6858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FFFFFF"/>
                </a:solidFill>
                <a:latin typeface="Open Sans"/>
                <a:ea typeface="Open Sans"/>
                <a:cs typeface="Open Sans"/>
                <a:sym typeface="Open Sans"/>
              </a:rPr>
              <a:t>4</a:t>
            </a:fld>
            <a:endParaRPr sz="1000" b="0" i="0" u="none" strike="noStrike" cap="none">
              <a:solidFill>
                <a:srgbClr val="FFFFFF"/>
              </a:solidFill>
              <a:latin typeface="Open Sans"/>
              <a:ea typeface="Open Sans"/>
              <a:cs typeface="Open Sans"/>
              <a:sym typeface="Open Sans"/>
            </a:endParaRPr>
          </a:p>
        </p:txBody>
      </p:sp>
      <p:sp>
        <p:nvSpPr>
          <p:cNvPr id="194" name="Google Shape;194;g28a43d727a6_0_16"/>
          <p:cNvSpPr txBox="1"/>
          <p:nvPr/>
        </p:nvSpPr>
        <p:spPr>
          <a:xfrm>
            <a:off x="435875" y="2764950"/>
            <a:ext cx="5271900" cy="2884200"/>
          </a:xfrm>
          <a:prstGeom prst="rect">
            <a:avLst/>
          </a:prstGeom>
          <a:noFill/>
          <a:ln>
            <a:noFill/>
          </a:ln>
        </p:spPr>
        <p:txBody>
          <a:bodyPr spcFirstLastPara="1" wrap="square" lIns="91425" tIns="45700" rIns="91425" bIns="45700" anchor="t" anchorCtr="0">
            <a:noAutofit/>
          </a:bodyPr>
          <a:lstStyle/>
          <a:p>
            <a:pPr marL="457200" marR="0" lvl="0" indent="-279400" algn="l" rtl="0">
              <a:lnSpc>
                <a:spcPct val="100000"/>
              </a:lnSpc>
              <a:spcBef>
                <a:spcPts val="0"/>
              </a:spcBef>
              <a:spcAft>
                <a:spcPts val="0"/>
              </a:spcAft>
              <a:buClr>
                <a:srgbClr val="FFFFFF"/>
              </a:buClr>
              <a:buSzPts val="800"/>
              <a:buFont typeface="Open Sans"/>
              <a:buChar char="●"/>
            </a:pPr>
            <a:r>
              <a:rPr lang="en-US" sz="1500" b="0" i="0" u="none" strike="noStrike" cap="none">
                <a:solidFill>
                  <a:srgbClr val="FFFFFF"/>
                </a:solidFill>
                <a:latin typeface="Open Sans"/>
                <a:ea typeface="Open Sans"/>
                <a:cs typeface="Open Sans"/>
                <a:sym typeface="Open Sans"/>
              </a:rPr>
              <a:t>Focus on school and workplace safety since 2013</a:t>
            </a:r>
            <a:br>
              <a:rPr lang="en-US" sz="1500" b="0" i="0" u="none" strike="noStrike" cap="none">
                <a:solidFill>
                  <a:srgbClr val="FFFFFF"/>
                </a:solidFill>
                <a:latin typeface="Open Sans"/>
                <a:ea typeface="Open Sans"/>
                <a:cs typeface="Open Sans"/>
                <a:sym typeface="Open Sans"/>
              </a:rPr>
            </a:br>
            <a:endParaRPr sz="1500" b="0" i="0" u="none" strike="noStrike" cap="none">
              <a:solidFill>
                <a:srgbClr val="FFFFFF"/>
              </a:solidFill>
              <a:latin typeface="Open Sans"/>
              <a:ea typeface="Open Sans"/>
              <a:cs typeface="Open Sans"/>
              <a:sym typeface="Open Sans"/>
            </a:endParaRPr>
          </a:p>
          <a:p>
            <a:pPr marL="457200" marR="0" lvl="0" indent="-279400" algn="l" rtl="0">
              <a:lnSpc>
                <a:spcPct val="100000"/>
              </a:lnSpc>
              <a:spcBef>
                <a:spcPts val="0"/>
              </a:spcBef>
              <a:spcAft>
                <a:spcPts val="0"/>
              </a:spcAft>
              <a:buClr>
                <a:srgbClr val="FFFFFF"/>
              </a:buClr>
              <a:buSzPts val="800"/>
              <a:buFont typeface="Open Sans"/>
              <a:buChar char="●"/>
            </a:pPr>
            <a:r>
              <a:rPr lang="en-US" sz="1500" b="0" i="0" u="none" strike="noStrike" cap="none">
                <a:solidFill>
                  <a:srgbClr val="FFFFFF"/>
                </a:solidFill>
                <a:latin typeface="Open Sans"/>
                <a:ea typeface="Open Sans"/>
                <a:cs typeface="Open Sans"/>
                <a:sym typeface="Open Sans"/>
              </a:rPr>
              <a:t>Headquarters located in Clayton, MO</a:t>
            </a:r>
            <a:endParaRPr sz="1500" b="0" i="0" u="none" strike="noStrike" cap="none">
              <a:solidFill>
                <a:srgbClr val="FFFFFF"/>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Open Sans"/>
              <a:ea typeface="Open Sans"/>
              <a:cs typeface="Open Sans"/>
              <a:sym typeface="Open Sans"/>
            </a:endParaRPr>
          </a:p>
          <a:p>
            <a:pPr marL="457200" marR="0" lvl="0" indent="-279400" algn="l" rtl="0">
              <a:lnSpc>
                <a:spcPct val="100000"/>
              </a:lnSpc>
              <a:spcBef>
                <a:spcPts val="0"/>
              </a:spcBef>
              <a:spcAft>
                <a:spcPts val="0"/>
              </a:spcAft>
              <a:buClr>
                <a:srgbClr val="FFFFFF"/>
              </a:buClr>
              <a:buSzPts val="800"/>
              <a:buFont typeface="Open Sans"/>
              <a:buChar char="●"/>
            </a:pPr>
            <a:r>
              <a:rPr lang="en-US" sz="1500" b="0" i="0" u="none" strike="noStrike" cap="none">
                <a:solidFill>
                  <a:srgbClr val="FFFFFF"/>
                </a:solidFill>
                <a:latin typeface="Open Sans"/>
                <a:ea typeface="Open Sans"/>
                <a:cs typeface="Open Sans"/>
                <a:sym typeface="Open Sans"/>
              </a:rPr>
              <a:t>100% Uptime for 5 consecutive years </a:t>
            </a:r>
            <a:br>
              <a:rPr lang="en-US" sz="1500" b="0" i="0" u="none" strike="noStrike" cap="none">
                <a:solidFill>
                  <a:srgbClr val="FFFFFF"/>
                </a:solidFill>
                <a:latin typeface="Open Sans"/>
                <a:ea typeface="Open Sans"/>
                <a:cs typeface="Open Sans"/>
                <a:sym typeface="Open Sans"/>
              </a:rPr>
            </a:br>
            <a:endParaRPr sz="1500" b="0" i="0" u="none" strike="noStrike" cap="none">
              <a:solidFill>
                <a:srgbClr val="FFFFFF"/>
              </a:solidFill>
              <a:latin typeface="Open Sans"/>
              <a:ea typeface="Open Sans"/>
              <a:cs typeface="Open Sans"/>
              <a:sym typeface="Open Sans"/>
            </a:endParaRPr>
          </a:p>
          <a:p>
            <a:pPr marL="457200" marR="0" lvl="0" indent="-279400" algn="l" rtl="0">
              <a:lnSpc>
                <a:spcPct val="100000"/>
              </a:lnSpc>
              <a:spcBef>
                <a:spcPts val="0"/>
              </a:spcBef>
              <a:spcAft>
                <a:spcPts val="0"/>
              </a:spcAft>
              <a:buClr>
                <a:srgbClr val="FFFFFF"/>
              </a:buClr>
              <a:buSzPts val="800"/>
              <a:buFont typeface="Open Sans"/>
              <a:buChar char="●"/>
            </a:pPr>
            <a:r>
              <a:rPr lang="en-US" sz="1500" b="0" i="0" u="none" strike="noStrike" cap="none">
                <a:solidFill>
                  <a:srgbClr val="FFFFFF"/>
                </a:solidFill>
                <a:latin typeface="Open Sans"/>
                <a:ea typeface="Open Sans"/>
                <a:cs typeface="Open Sans"/>
                <a:sym typeface="Open Sans"/>
              </a:rPr>
              <a:t>Secure platform; cloud based and geo-redundancy</a:t>
            </a:r>
            <a:br>
              <a:rPr lang="en-US" sz="1500" b="0" i="0" u="none" strike="noStrike" cap="none">
                <a:solidFill>
                  <a:srgbClr val="FFFFFF"/>
                </a:solidFill>
                <a:latin typeface="Open Sans"/>
                <a:ea typeface="Open Sans"/>
                <a:cs typeface="Open Sans"/>
                <a:sym typeface="Open Sans"/>
              </a:rPr>
            </a:br>
            <a:endParaRPr sz="1500" b="0" i="0" u="none" strike="noStrike" cap="none">
              <a:solidFill>
                <a:srgbClr val="FFFFFF"/>
              </a:solidFill>
              <a:latin typeface="Open Sans"/>
              <a:ea typeface="Open Sans"/>
              <a:cs typeface="Open Sans"/>
              <a:sym typeface="Open Sans"/>
            </a:endParaRPr>
          </a:p>
          <a:p>
            <a:pPr marL="457200" marR="0" lvl="0" indent="-279400" algn="l" rtl="0">
              <a:lnSpc>
                <a:spcPct val="100000"/>
              </a:lnSpc>
              <a:spcBef>
                <a:spcPts val="0"/>
              </a:spcBef>
              <a:spcAft>
                <a:spcPts val="0"/>
              </a:spcAft>
              <a:buClr>
                <a:srgbClr val="FFFFFF"/>
              </a:buClr>
              <a:buSzPts val="800"/>
              <a:buFont typeface="Open Sans"/>
              <a:buChar char="●"/>
            </a:pPr>
            <a:r>
              <a:rPr lang="en-US" sz="1500" b="0" i="0" u="none" strike="noStrike" cap="none">
                <a:solidFill>
                  <a:srgbClr val="FFFFFF"/>
                </a:solidFill>
                <a:latin typeface="Arial"/>
                <a:ea typeface="Arial"/>
                <a:cs typeface="Arial"/>
                <a:sym typeface="Arial"/>
              </a:rPr>
              <a:t>AWS Public Safety and Disaster Response Partner</a:t>
            </a:r>
            <a:endParaRPr sz="1500" b="0" i="0" u="none" strike="noStrike" cap="none">
              <a:solidFill>
                <a:srgbClr val="FFFFFF"/>
              </a:solidFill>
              <a:latin typeface="Open Sans"/>
              <a:ea typeface="Open Sans"/>
              <a:cs typeface="Open Sans"/>
              <a:sym typeface="Open Sans"/>
            </a:endParaRPr>
          </a:p>
        </p:txBody>
      </p:sp>
      <p:sp>
        <p:nvSpPr>
          <p:cNvPr id="195" name="Google Shape;195;g28a43d727a6_0_16"/>
          <p:cNvSpPr/>
          <p:nvPr/>
        </p:nvSpPr>
        <p:spPr>
          <a:xfrm>
            <a:off x="6131345" y="3146168"/>
            <a:ext cx="1114500" cy="1114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196" name="Google Shape;196;g28a43d727a6_0_16"/>
          <p:cNvSpPr/>
          <p:nvPr/>
        </p:nvSpPr>
        <p:spPr>
          <a:xfrm>
            <a:off x="8335797" y="3148459"/>
            <a:ext cx="1114500" cy="11145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197" name="Google Shape;197;g28a43d727a6_0_16"/>
          <p:cNvSpPr/>
          <p:nvPr/>
        </p:nvSpPr>
        <p:spPr>
          <a:xfrm>
            <a:off x="10540249" y="3146168"/>
            <a:ext cx="1114500" cy="11145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198" name="Google Shape;198;g28a43d727a6_0_16"/>
          <p:cNvSpPr/>
          <p:nvPr/>
        </p:nvSpPr>
        <p:spPr>
          <a:xfrm>
            <a:off x="8062512" y="4308780"/>
            <a:ext cx="16611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Open Sans"/>
                <a:ea typeface="Open Sans"/>
                <a:cs typeface="Open Sans"/>
                <a:sym typeface="Open Sans"/>
              </a:rPr>
              <a:t>50 States</a:t>
            </a:r>
            <a:br>
              <a:rPr lang="en-US" sz="1400" b="1" i="0" u="none" strike="noStrike" cap="none">
                <a:solidFill>
                  <a:srgbClr val="FFFFFF"/>
                </a:solidFill>
                <a:latin typeface="Open Sans"/>
                <a:ea typeface="Open Sans"/>
                <a:cs typeface="Open Sans"/>
                <a:sym typeface="Open Sans"/>
              </a:rPr>
            </a:br>
            <a:r>
              <a:rPr lang="en-US" sz="1400" b="1" i="0" u="none" strike="noStrike" cap="none">
                <a:solidFill>
                  <a:srgbClr val="FFFFFF"/>
                </a:solidFill>
                <a:latin typeface="Open Sans"/>
                <a:ea typeface="Open Sans"/>
                <a:cs typeface="Open Sans"/>
                <a:sym typeface="Open Sans"/>
              </a:rPr>
              <a:t>33 Countries</a:t>
            </a:r>
            <a:endParaRPr sz="1000" b="1" i="0" u="none" strike="noStrike" cap="none">
              <a:solidFill>
                <a:srgbClr val="000000"/>
              </a:solidFill>
              <a:latin typeface="Arial"/>
              <a:ea typeface="Arial"/>
              <a:cs typeface="Arial"/>
              <a:sym typeface="Arial"/>
            </a:endParaRPr>
          </a:p>
        </p:txBody>
      </p:sp>
      <p:sp>
        <p:nvSpPr>
          <p:cNvPr id="199" name="Google Shape;199;g28a43d727a6_0_16"/>
          <p:cNvSpPr/>
          <p:nvPr/>
        </p:nvSpPr>
        <p:spPr>
          <a:xfrm>
            <a:off x="10537097" y="4308780"/>
            <a:ext cx="1117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Open Sans"/>
                <a:ea typeface="Open Sans"/>
                <a:cs typeface="Open Sans"/>
                <a:sym typeface="Open Sans"/>
              </a:rPr>
              <a:t>10 Years</a:t>
            </a:r>
            <a:endParaRPr sz="1000" b="1" i="0" u="none" strike="noStrike" cap="none">
              <a:solidFill>
                <a:srgbClr val="000000"/>
              </a:solidFill>
              <a:latin typeface="Arial"/>
              <a:ea typeface="Arial"/>
              <a:cs typeface="Arial"/>
              <a:sym typeface="Arial"/>
            </a:endParaRPr>
          </a:p>
        </p:txBody>
      </p:sp>
      <p:sp>
        <p:nvSpPr>
          <p:cNvPr id="200" name="Google Shape;200;g28a43d727a6_0_16"/>
          <p:cNvSpPr/>
          <p:nvPr/>
        </p:nvSpPr>
        <p:spPr>
          <a:xfrm>
            <a:off x="5794643" y="4308780"/>
            <a:ext cx="17340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Open Sans"/>
                <a:ea typeface="Open Sans"/>
                <a:cs typeface="Open Sans"/>
                <a:sym typeface="Open Sans"/>
              </a:rPr>
              <a:t>16k+ Organizations</a:t>
            </a:r>
            <a:endParaRPr sz="1000" b="1" i="0" u="none" strike="noStrike" cap="none">
              <a:solidFill>
                <a:srgbClr val="000000"/>
              </a:solidFill>
              <a:latin typeface="Arial"/>
              <a:ea typeface="Arial"/>
              <a:cs typeface="Arial"/>
              <a:sym typeface="Arial"/>
            </a:endParaRPr>
          </a:p>
        </p:txBody>
      </p:sp>
      <p:sp>
        <p:nvSpPr>
          <p:cNvPr id="201" name="Google Shape;201;g28a43d727a6_0_16"/>
          <p:cNvSpPr/>
          <p:nvPr/>
        </p:nvSpPr>
        <p:spPr>
          <a:xfrm>
            <a:off x="478825" y="2152600"/>
            <a:ext cx="50154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rgbClr val="000000"/>
              </a:solidFill>
              <a:latin typeface="Arial"/>
              <a:ea typeface="Arial"/>
              <a:cs typeface="Arial"/>
              <a:sym typeface="Arial"/>
            </a:endParaRPr>
          </a:p>
        </p:txBody>
      </p:sp>
      <p:pic>
        <p:nvPicPr>
          <p:cNvPr id="202" name="Google Shape;202;g28a43d727a6_0_16"/>
          <p:cNvPicPr preferRelativeResize="0"/>
          <p:nvPr/>
        </p:nvPicPr>
        <p:blipFill rotWithShape="1">
          <a:blip r:embed="rId4">
            <a:alphaModFix/>
          </a:blip>
          <a:srcRect/>
          <a:stretch/>
        </p:blipFill>
        <p:spPr>
          <a:xfrm>
            <a:off x="10229525" y="6189000"/>
            <a:ext cx="1580249" cy="702326"/>
          </a:xfrm>
          <a:prstGeom prst="rect">
            <a:avLst/>
          </a:prstGeom>
          <a:noFill/>
          <a:ln>
            <a:noFill/>
          </a:ln>
        </p:spPr>
      </p:pic>
      <p:pic>
        <p:nvPicPr>
          <p:cNvPr id="203" name="Google Shape;203;g28a43d727a6_0_16"/>
          <p:cNvPicPr preferRelativeResize="0"/>
          <p:nvPr/>
        </p:nvPicPr>
        <p:blipFill rotWithShape="1">
          <a:blip r:embed="rId5">
            <a:alphaModFix/>
          </a:blip>
          <a:srcRect/>
          <a:stretch/>
        </p:blipFill>
        <p:spPr>
          <a:xfrm>
            <a:off x="10697987" y="3305562"/>
            <a:ext cx="795725" cy="795725"/>
          </a:xfrm>
          <a:prstGeom prst="rect">
            <a:avLst/>
          </a:prstGeom>
          <a:noFill/>
          <a:ln>
            <a:noFill/>
          </a:ln>
        </p:spPr>
      </p:pic>
      <p:pic>
        <p:nvPicPr>
          <p:cNvPr id="204" name="Google Shape;204;g28a43d727a6_0_16"/>
          <p:cNvPicPr preferRelativeResize="0"/>
          <p:nvPr/>
        </p:nvPicPr>
        <p:blipFill rotWithShape="1">
          <a:blip r:embed="rId6">
            <a:alphaModFix/>
          </a:blip>
          <a:srcRect/>
          <a:stretch/>
        </p:blipFill>
        <p:spPr>
          <a:xfrm>
            <a:off x="8413737" y="3226411"/>
            <a:ext cx="984963" cy="984938"/>
          </a:xfrm>
          <a:prstGeom prst="rect">
            <a:avLst/>
          </a:prstGeom>
          <a:noFill/>
          <a:ln>
            <a:noFill/>
          </a:ln>
        </p:spPr>
      </p:pic>
      <p:pic>
        <p:nvPicPr>
          <p:cNvPr id="205" name="Google Shape;205;g28a43d727a6_0_16"/>
          <p:cNvPicPr preferRelativeResize="0"/>
          <p:nvPr/>
        </p:nvPicPr>
        <p:blipFill rotWithShape="1">
          <a:blip r:embed="rId7">
            <a:alphaModFix/>
          </a:blip>
          <a:srcRect/>
          <a:stretch/>
        </p:blipFill>
        <p:spPr>
          <a:xfrm>
            <a:off x="6234577" y="3249388"/>
            <a:ext cx="908050" cy="908050"/>
          </a:xfrm>
          <a:prstGeom prst="rect">
            <a:avLst/>
          </a:prstGeom>
          <a:noFill/>
          <a:ln>
            <a:noFill/>
          </a:ln>
        </p:spPr>
      </p:pic>
      <p:pic>
        <p:nvPicPr>
          <p:cNvPr id="206" name="Google Shape;206;g28a43d727a6_0_16"/>
          <p:cNvPicPr preferRelativeResize="0"/>
          <p:nvPr/>
        </p:nvPicPr>
        <p:blipFill rotWithShape="1">
          <a:blip r:embed="rId8">
            <a:alphaModFix/>
          </a:blip>
          <a:srcRect/>
          <a:stretch/>
        </p:blipFill>
        <p:spPr>
          <a:xfrm>
            <a:off x="674050" y="6283625"/>
            <a:ext cx="6350694" cy="445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500"/>
                                        <p:tgtEl>
                                          <p:spTgt spid="19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1"/>
                                        </p:tgtEl>
                                        <p:attrNameLst>
                                          <p:attrName>style.visibility</p:attrName>
                                        </p:attrNameLst>
                                      </p:cBhvr>
                                      <p:to>
                                        <p:strVal val="visible"/>
                                      </p:to>
                                    </p:set>
                                    <p:animEffect transition="in" filter="fade">
                                      <p:cBhvr>
                                        <p:cTn id="11" dur="500"/>
                                        <p:tgtEl>
                                          <p:spTgt spid="20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4"/>
                                        </p:tgtEl>
                                        <p:attrNameLst>
                                          <p:attrName>style.visibility</p:attrName>
                                        </p:attrNameLst>
                                      </p:cBhvr>
                                      <p:to>
                                        <p:strVal val="visible"/>
                                      </p:to>
                                    </p:set>
                                    <p:animEffect transition="in" filter="fade">
                                      <p:cBhvr>
                                        <p:cTn id="15" dur="500"/>
                                        <p:tgtEl>
                                          <p:spTgt spid="194"/>
                                        </p:tgtEl>
                                      </p:cBhvr>
                                    </p:animEffect>
                                  </p:childTnLst>
                                </p:cTn>
                              </p:par>
                            </p:childTnLst>
                          </p:cTn>
                        </p:par>
                        <p:par>
                          <p:cTn id="16" fill="hold">
                            <p:stCondLst>
                              <p:cond delay="1500"/>
                            </p:stCondLst>
                            <p:childTnLst>
                              <p:par>
                                <p:cTn id="17" presetID="23" presetClass="entr" presetSubtype="16" fill="hold" nodeType="afterEffect">
                                  <p:stCondLst>
                                    <p:cond delay="0"/>
                                  </p:stCondLst>
                                  <p:childTnLst>
                                    <p:set>
                                      <p:cBhvr>
                                        <p:cTn id="18" dur="1" fill="hold">
                                          <p:stCondLst>
                                            <p:cond delay="0"/>
                                          </p:stCondLst>
                                        </p:cTn>
                                        <p:tgtEl>
                                          <p:spTgt spid="195"/>
                                        </p:tgtEl>
                                        <p:attrNameLst>
                                          <p:attrName>style.visibility</p:attrName>
                                        </p:attrNameLst>
                                      </p:cBhvr>
                                      <p:to>
                                        <p:strVal val="visible"/>
                                      </p:to>
                                    </p:set>
                                    <p:anim calcmode="lin" valueType="num">
                                      <p:cBhvr additive="base">
                                        <p:cTn id="19" dur="500"/>
                                        <p:tgtEl>
                                          <p:spTgt spid="195"/>
                                        </p:tgtEl>
                                        <p:attrNameLst>
                                          <p:attrName>ppt_w</p:attrName>
                                        </p:attrNameLst>
                                      </p:cBhvr>
                                      <p:tavLst>
                                        <p:tav tm="0">
                                          <p:val>
                                            <p:strVal val="0"/>
                                          </p:val>
                                        </p:tav>
                                        <p:tav tm="100000">
                                          <p:val>
                                            <p:strVal val="#ppt_w"/>
                                          </p:val>
                                        </p:tav>
                                      </p:tavLst>
                                    </p:anim>
                                    <p:anim calcmode="lin" valueType="num">
                                      <p:cBhvr additive="base">
                                        <p:cTn id="20" dur="500"/>
                                        <p:tgtEl>
                                          <p:spTgt spid="195"/>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96"/>
                                        </p:tgtEl>
                                        <p:attrNameLst>
                                          <p:attrName>style.visibility</p:attrName>
                                        </p:attrNameLst>
                                      </p:cBhvr>
                                      <p:to>
                                        <p:strVal val="visible"/>
                                      </p:to>
                                    </p:set>
                                    <p:anim calcmode="lin" valueType="num">
                                      <p:cBhvr additive="base">
                                        <p:cTn id="23" dur="500"/>
                                        <p:tgtEl>
                                          <p:spTgt spid="196"/>
                                        </p:tgtEl>
                                        <p:attrNameLst>
                                          <p:attrName>ppt_w</p:attrName>
                                        </p:attrNameLst>
                                      </p:cBhvr>
                                      <p:tavLst>
                                        <p:tav tm="0">
                                          <p:val>
                                            <p:strVal val="0"/>
                                          </p:val>
                                        </p:tav>
                                        <p:tav tm="100000">
                                          <p:val>
                                            <p:strVal val="#ppt_w"/>
                                          </p:val>
                                        </p:tav>
                                      </p:tavLst>
                                    </p:anim>
                                    <p:anim calcmode="lin" valueType="num">
                                      <p:cBhvr additive="base">
                                        <p:cTn id="24" dur="500"/>
                                        <p:tgtEl>
                                          <p:spTgt spid="196"/>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97"/>
                                        </p:tgtEl>
                                        <p:attrNameLst>
                                          <p:attrName>style.visibility</p:attrName>
                                        </p:attrNameLst>
                                      </p:cBhvr>
                                      <p:to>
                                        <p:strVal val="visible"/>
                                      </p:to>
                                    </p:set>
                                    <p:anim calcmode="lin" valueType="num">
                                      <p:cBhvr additive="base">
                                        <p:cTn id="27" dur="500"/>
                                        <p:tgtEl>
                                          <p:spTgt spid="197"/>
                                        </p:tgtEl>
                                        <p:attrNameLst>
                                          <p:attrName>ppt_w</p:attrName>
                                        </p:attrNameLst>
                                      </p:cBhvr>
                                      <p:tavLst>
                                        <p:tav tm="0">
                                          <p:val>
                                            <p:strVal val="0"/>
                                          </p:val>
                                        </p:tav>
                                        <p:tav tm="100000">
                                          <p:val>
                                            <p:strVal val="#ppt_w"/>
                                          </p:val>
                                        </p:tav>
                                      </p:tavLst>
                                    </p:anim>
                                    <p:anim calcmode="lin" valueType="num">
                                      <p:cBhvr additive="base">
                                        <p:cTn id="28" dur="500"/>
                                        <p:tgtEl>
                                          <p:spTgt spid="197"/>
                                        </p:tgtEl>
                                        <p:attrNameLst>
                                          <p:attrName>ppt_h</p:attrName>
                                        </p:attrNameLst>
                                      </p:cBhvr>
                                      <p:tavLst>
                                        <p:tav tm="0">
                                          <p:val>
                                            <p:strVal val="0"/>
                                          </p:val>
                                        </p:tav>
                                        <p:tav tm="100000">
                                          <p:val>
                                            <p:strVal val="#ppt_h"/>
                                          </p:val>
                                        </p:tav>
                                      </p:tavLst>
                                    </p:anim>
                                  </p:childTnLst>
                                </p:cTn>
                              </p:par>
                            </p:childTnLst>
                          </p:cTn>
                        </p:par>
                        <p:par>
                          <p:cTn id="29" fill="hold">
                            <p:stCondLst>
                              <p:cond delay="2000"/>
                            </p:stCondLst>
                            <p:childTnLst>
                              <p:par>
                                <p:cTn id="30" presetID="23" presetClass="entr" presetSubtype="16" fill="hold" nodeType="afterEffect">
                                  <p:stCondLst>
                                    <p:cond delay="0"/>
                                  </p:stCondLst>
                                  <p:childTnLst>
                                    <p:set>
                                      <p:cBhvr>
                                        <p:cTn id="31" dur="1" fill="hold">
                                          <p:stCondLst>
                                            <p:cond delay="0"/>
                                          </p:stCondLst>
                                        </p:cTn>
                                        <p:tgtEl>
                                          <p:spTgt spid="200"/>
                                        </p:tgtEl>
                                        <p:attrNameLst>
                                          <p:attrName>style.visibility</p:attrName>
                                        </p:attrNameLst>
                                      </p:cBhvr>
                                      <p:to>
                                        <p:strVal val="visible"/>
                                      </p:to>
                                    </p:set>
                                    <p:anim calcmode="lin" valueType="num">
                                      <p:cBhvr additive="base">
                                        <p:cTn id="32" dur="500"/>
                                        <p:tgtEl>
                                          <p:spTgt spid="200"/>
                                        </p:tgtEl>
                                        <p:attrNameLst>
                                          <p:attrName>ppt_w</p:attrName>
                                        </p:attrNameLst>
                                      </p:cBhvr>
                                      <p:tavLst>
                                        <p:tav tm="0">
                                          <p:val>
                                            <p:strVal val="0"/>
                                          </p:val>
                                        </p:tav>
                                        <p:tav tm="100000">
                                          <p:val>
                                            <p:strVal val="#ppt_w"/>
                                          </p:val>
                                        </p:tav>
                                      </p:tavLst>
                                    </p:anim>
                                    <p:anim calcmode="lin" valueType="num">
                                      <p:cBhvr additive="base">
                                        <p:cTn id="33" dur="500"/>
                                        <p:tgtEl>
                                          <p:spTgt spid="200"/>
                                        </p:tgtEl>
                                        <p:attrNameLst>
                                          <p:attrName>ppt_h</p:attrName>
                                        </p:attrNameLst>
                                      </p:cBhvr>
                                      <p:tavLst>
                                        <p:tav tm="0">
                                          <p:val>
                                            <p:strVal val="0"/>
                                          </p:val>
                                        </p:tav>
                                        <p:tav tm="100000">
                                          <p:val>
                                            <p:strVal val="#ppt_h"/>
                                          </p:val>
                                        </p:tav>
                                      </p:tavLst>
                                    </p:anim>
                                  </p:childTnLst>
                                </p:cTn>
                              </p:par>
                              <p:par>
                                <p:cTn id="34" presetID="23" presetClass="entr" presetSubtype="16" fill="hold" nodeType="withEffect">
                                  <p:stCondLst>
                                    <p:cond delay="0"/>
                                  </p:stCondLst>
                                  <p:childTnLst>
                                    <p:set>
                                      <p:cBhvr>
                                        <p:cTn id="35" dur="1" fill="hold">
                                          <p:stCondLst>
                                            <p:cond delay="0"/>
                                          </p:stCondLst>
                                        </p:cTn>
                                        <p:tgtEl>
                                          <p:spTgt spid="198"/>
                                        </p:tgtEl>
                                        <p:attrNameLst>
                                          <p:attrName>style.visibility</p:attrName>
                                        </p:attrNameLst>
                                      </p:cBhvr>
                                      <p:to>
                                        <p:strVal val="visible"/>
                                      </p:to>
                                    </p:set>
                                    <p:anim calcmode="lin" valueType="num">
                                      <p:cBhvr additive="base">
                                        <p:cTn id="36" dur="500"/>
                                        <p:tgtEl>
                                          <p:spTgt spid="198"/>
                                        </p:tgtEl>
                                        <p:attrNameLst>
                                          <p:attrName>ppt_w</p:attrName>
                                        </p:attrNameLst>
                                      </p:cBhvr>
                                      <p:tavLst>
                                        <p:tav tm="0">
                                          <p:val>
                                            <p:strVal val="0"/>
                                          </p:val>
                                        </p:tav>
                                        <p:tav tm="100000">
                                          <p:val>
                                            <p:strVal val="#ppt_w"/>
                                          </p:val>
                                        </p:tav>
                                      </p:tavLst>
                                    </p:anim>
                                    <p:anim calcmode="lin" valueType="num">
                                      <p:cBhvr additive="base">
                                        <p:cTn id="37" dur="500"/>
                                        <p:tgtEl>
                                          <p:spTgt spid="198"/>
                                        </p:tgtEl>
                                        <p:attrNameLst>
                                          <p:attrName>ppt_h</p:attrName>
                                        </p:attrNameLst>
                                      </p:cBhvr>
                                      <p:tavLst>
                                        <p:tav tm="0">
                                          <p:val>
                                            <p:strVal val="0"/>
                                          </p:val>
                                        </p:tav>
                                        <p:tav tm="100000">
                                          <p:val>
                                            <p:strVal val="#ppt_h"/>
                                          </p:val>
                                        </p:tav>
                                      </p:tavLst>
                                    </p:anim>
                                  </p:childTnLst>
                                </p:cTn>
                              </p:par>
                              <p:par>
                                <p:cTn id="38" presetID="23" presetClass="entr" presetSubtype="16" fill="hold" nodeType="withEffect">
                                  <p:stCondLst>
                                    <p:cond delay="0"/>
                                  </p:stCondLst>
                                  <p:childTnLst>
                                    <p:set>
                                      <p:cBhvr>
                                        <p:cTn id="39" dur="1" fill="hold">
                                          <p:stCondLst>
                                            <p:cond delay="0"/>
                                          </p:stCondLst>
                                        </p:cTn>
                                        <p:tgtEl>
                                          <p:spTgt spid="199"/>
                                        </p:tgtEl>
                                        <p:attrNameLst>
                                          <p:attrName>style.visibility</p:attrName>
                                        </p:attrNameLst>
                                      </p:cBhvr>
                                      <p:to>
                                        <p:strVal val="visible"/>
                                      </p:to>
                                    </p:set>
                                    <p:anim calcmode="lin" valueType="num">
                                      <p:cBhvr additive="base">
                                        <p:cTn id="40" dur="500"/>
                                        <p:tgtEl>
                                          <p:spTgt spid="199"/>
                                        </p:tgtEl>
                                        <p:attrNameLst>
                                          <p:attrName>ppt_w</p:attrName>
                                        </p:attrNameLst>
                                      </p:cBhvr>
                                      <p:tavLst>
                                        <p:tav tm="0">
                                          <p:val>
                                            <p:strVal val="0"/>
                                          </p:val>
                                        </p:tav>
                                        <p:tav tm="100000">
                                          <p:val>
                                            <p:strVal val="#ppt_w"/>
                                          </p:val>
                                        </p:tav>
                                      </p:tavLst>
                                    </p:anim>
                                    <p:anim calcmode="lin" valueType="num">
                                      <p:cBhvr additive="base">
                                        <p:cTn id="41" dur="500"/>
                                        <p:tgtEl>
                                          <p:spTgt spid="19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g15cddc951c2_0_5"/>
          <p:cNvSpPr txBox="1">
            <a:spLocks noGrp="1"/>
          </p:cNvSpPr>
          <p:nvPr>
            <p:ph type="ctrTitle"/>
          </p:nvPr>
        </p:nvSpPr>
        <p:spPr>
          <a:xfrm>
            <a:off x="302700" y="475498"/>
            <a:ext cx="8196600" cy="1578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en-US" sz="4800"/>
              <a:t>Threat Assessments: </a:t>
            </a:r>
            <a:endParaRPr sz="4800"/>
          </a:p>
          <a:p>
            <a:pPr marL="0" lvl="0" indent="0" algn="l" rtl="0">
              <a:lnSpc>
                <a:spcPct val="90000"/>
              </a:lnSpc>
              <a:spcBef>
                <a:spcPts val="0"/>
              </a:spcBef>
              <a:spcAft>
                <a:spcPts val="0"/>
              </a:spcAft>
              <a:buClr>
                <a:schemeClr val="lt1"/>
              </a:buClr>
              <a:buSzPts val="2400"/>
              <a:buFont typeface="Arial"/>
              <a:buNone/>
            </a:pPr>
            <a:r>
              <a:rPr lang="en-US" sz="4800"/>
              <a:t>A Practical Overview</a:t>
            </a:r>
            <a:endParaRPr sz="4800"/>
          </a:p>
        </p:txBody>
      </p:sp>
      <p:sp>
        <p:nvSpPr>
          <p:cNvPr id="575" name="Google Shape;575;g15cddc951c2_0_5"/>
          <p:cNvSpPr txBox="1">
            <a:spLocks noGrp="1"/>
          </p:cNvSpPr>
          <p:nvPr>
            <p:ph type="subTitle" idx="1"/>
          </p:nvPr>
        </p:nvSpPr>
        <p:spPr>
          <a:xfrm>
            <a:off x="3707325" y="2872046"/>
            <a:ext cx="8196600" cy="27177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000"/>
              </a:spcBef>
              <a:spcAft>
                <a:spcPts val="0"/>
              </a:spcAft>
              <a:buClr>
                <a:schemeClr val="dk1"/>
              </a:buClr>
              <a:buSzPts val="1100"/>
              <a:buFont typeface="Arial"/>
              <a:buNone/>
            </a:pPr>
            <a:r>
              <a:rPr lang="en-US" sz="2800" b="1">
                <a:solidFill>
                  <a:srgbClr val="FFFFFF"/>
                </a:solidFill>
                <a:latin typeface="Arial"/>
                <a:ea typeface="Arial"/>
                <a:cs typeface="Arial"/>
                <a:sym typeface="Arial"/>
              </a:rPr>
              <a:t>“Threat assessment is a structured group process used to evaluate the risk posed by a student or another person, typically as a response to an actual or perceived threat or concerning behavior.”</a:t>
            </a:r>
            <a:endParaRPr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5"/>
                                        </p:tgtEl>
                                        <p:attrNameLst>
                                          <p:attrName>style.visibility</p:attrName>
                                        </p:attrNameLst>
                                      </p:cBhvr>
                                      <p:to>
                                        <p:strVal val="visible"/>
                                      </p:to>
                                    </p:set>
                                    <p:animEffect transition="in" filter="fade">
                                      <p:cBhvr>
                                        <p:cTn id="7" dur="1000"/>
                                        <p:tgtEl>
                                          <p:spTgt spid="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g2881305bc32_0_361"/>
          <p:cNvSpPr/>
          <p:nvPr/>
        </p:nvSpPr>
        <p:spPr>
          <a:xfrm>
            <a:off x="4715725" y="2182700"/>
            <a:ext cx="2398248" cy="1428192"/>
          </a:xfrm>
          <a:prstGeom prst="cloud">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nir"/>
              <a:ea typeface="Avenir"/>
              <a:cs typeface="Avenir"/>
              <a:sym typeface="Avenir"/>
            </a:endParaRPr>
          </a:p>
        </p:txBody>
      </p:sp>
      <p:cxnSp>
        <p:nvCxnSpPr>
          <p:cNvPr id="581" name="Google Shape;581;g2881305bc32_0_361"/>
          <p:cNvCxnSpPr/>
          <p:nvPr/>
        </p:nvCxnSpPr>
        <p:spPr>
          <a:xfrm>
            <a:off x="7111974" y="2896796"/>
            <a:ext cx="4003800" cy="27000"/>
          </a:xfrm>
          <a:prstGeom prst="straightConnector1">
            <a:avLst/>
          </a:prstGeom>
          <a:noFill/>
          <a:ln w="28575" cap="flat" cmpd="sng">
            <a:solidFill>
              <a:schemeClr val="dk2"/>
            </a:solidFill>
            <a:prstDash val="solid"/>
            <a:round/>
            <a:headEnd type="none" w="med" len="med"/>
            <a:tailEnd type="triangle" w="med" len="med"/>
          </a:ln>
        </p:spPr>
      </p:cxnSp>
      <p:cxnSp>
        <p:nvCxnSpPr>
          <p:cNvPr id="582" name="Google Shape;582;g2881305bc32_0_361"/>
          <p:cNvCxnSpPr>
            <a:stCxn id="580" idx="2"/>
          </p:cNvCxnSpPr>
          <p:nvPr/>
        </p:nvCxnSpPr>
        <p:spPr>
          <a:xfrm flipH="1">
            <a:off x="889164" y="2896796"/>
            <a:ext cx="3834000" cy="13500"/>
          </a:xfrm>
          <a:prstGeom prst="straightConnector1">
            <a:avLst/>
          </a:prstGeom>
          <a:noFill/>
          <a:ln w="28575" cap="flat" cmpd="sng">
            <a:solidFill>
              <a:schemeClr val="dk2"/>
            </a:solidFill>
            <a:prstDash val="solid"/>
            <a:round/>
            <a:headEnd type="none" w="med" len="med"/>
            <a:tailEnd type="triangle" w="med" len="med"/>
          </a:ln>
        </p:spPr>
      </p:cxnSp>
      <p:sp>
        <p:nvSpPr>
          <p:cNvPr id="583" name="Google Shape;583;g2881305bc32_0_361"/>
          <p:cNvSpPr txBox="1"/>
          <p:nvPr/>
        </p:nvSpPr>
        <p:spPr>
          <a:xfrm>
            <a:off x="5469450" y="2613900"/>
            <a:ext cx="1253100" cy="2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900">
                <a:latin typeface="Avenir"/>
                <a:ea typeface="Avenir"/>
                <a:cs typeface="Avenir"/>
                <a:sym typeface="Avenir"/>
              </a:rPr>
              <a:t>Bang</a:t>
            </a:r>
            <a:endParaRPr sz="2900">
              <a:latin typeface="Avenir"/>
              <a:ea typeface="Avenir"/>
              <a:cs typeface="Avenir"/>
              <a:sym typeface="Avenir"/>
            </a:endParaRPr>
          </a:p>
        </p:txBody>
      </p:sp>
      <p:sp>
        <p:nvSpPr>
          <p:cNvPr id="584" name="Google Shape;584;g2881305bc32_0_361"/>
          <p:cNvSpPr txBox="1"/>
          <p:nvPr/>
        </p:nvSpPr>
        <p:spPr>
          <a:xfrm>
            <a:off x="3711950" y="296425"/>
            <a:ext cx="4405800" cy="55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Avenir"/>
                <a:ea typeface="Avenir"/>
                <a:cs typeface="Avenir"/>
                <a:sym typeface="Avenir"/>
              </a:rPr>
              <a:t>Left of Bang Concept Timeline</a:t>
            </a:r>
            <a:endParaRPr sz="2400">
              <a:latin typeface="Avenir"/>
              <a:ea typeface="Avenir"/>
              <a:cs typeface="Avenir"/>
              <a:sym typeface="Avenir"/>
            </a:endParaRPr>
          </a:p>
        </p:txBody>
      </p:sp>
      <p:sp>
        <p:nvSpPr>
          <p:cNvPr id="585" name="Google Shape;585;g2881305bc32_0_361"/>
          <p:cNvSpPr txBox="1"/>
          <p:nvPr/>
        </p:nvSpPr>
        <p:spPr>
          <a:xfrm>
            <a:off x="4941050" y="1064400"/>
            <a:ext cx="1947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latin typeface="Avenir"/>
                <a:ea typeface="Avenir"/>
                <a:cs typeface="Avenir"/>
                <a:sym typeface="Avenir"/>
              </a:rPr>
              <a:t>Perpetrator</a:t>
            </a:r>
            <a:endParaRPr sz="2600">
              <a:latin typeface="Avenir"/>
              <a:ea typeface="Avenir"/>
              <a:cs typeface="Avenir"/>
              <a:sym typeface="Avenir"/>
            </a:endParaRPr>
          </a:p>
        </p:txBody>
      </p:sp>
      <p:sp>
        <p:nvSpPr>
          <p:cNvPr id="586" name="Google Shape;586;g2881305bc32_0_361"/>
          <p:cNvSpPr txBox="1"/>
          <p:nvPr/>
        </p:nvSpPr>
        <p:spPr>
          <a:xfrm>
            <a:off x="4596000" y="4396550"/>
            <a:ext cx="32187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solidFill>
                  <a:schemeClr val="dk1"/>
                </a:solidFill>
                <a:latin typeface="Avenir"/>
                <a:ea typeface="Avenir"/>
                <a:cs typeface="Avenir"/>
                <a:sym typeface="Avenir"/>
              </a:rPr>
              <a:t>School Safety Team</a:t>
            </a:r>
            <a:endParaRPr/>
          </a:p>
        </p:txBody>
      </p:sp>
      <p:sp>
        <p:nvSpPr>
          <p:cNvPr id="587" name="Google Shape;587;g2881305bc32_0_361"/>
          <p:cNvSpPr txBox="1"/>
          <p:nvPr/>
        </p:nvSpPr>
        <p:spPr>
          <a:xfrm>
            <a:off x="7613875" y="1755750"/>
            <a:ext cx="35691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solidFill>
                  <a:schemeClr val="dk1"/>
                </a:solidFill>
                <a:latin typeface="Avenir"/>
                <a:ea typeface="Avenir"/>
                <a:cs typeface="Avenir"/>
                <a:sym typeface="Avenir"/>
              </a:rPr>
              <a:t>Actions taken by perpetrator after Bang</a:t>
            </a:r>
            <a:endParaRPr/>
          </a:p>
        </p:txBody>
      </p:sp>
      <p:sp>
        <p:nvSpPr>
          <p:cNvPr id="588" name="Google Shape;588;g2881305bc32_0_361"/>
          <p:cNvSpPr txBox="1"/>
          <p:nvPr/>
        </p:nvSpPr>
        <p:spPr>
          <a:xfrm>
            <a:off x="7688275" y="3268975"/>
            <a:ext cx="30000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solidFill>
                  <a:schemeClr val="dk1"/>
                </a:solidFill>
                <a:latin typeface="Avenir"/>
                <a:ea typeface="Avenir"/>
                <a:cs typeface="Avenir"/>
                <a:sym typeface="Avenir"/>
              </a:rPr>
              <a:t>Actions taken by school after Bang</a:t>
            </a:r>
            <a:endParaRPr/>
          </a:p>
        </p:txBody>
      </p:sp>
      <p:sp>
        <p:nvSpPr>
          <p:cNvPr id="589" name="Google Shape;589;g2881305bc32_0_361"/>
          <p:cNvSpPr txBox="1"/>
          <p:nvPr/>
        </p:nvSpPr>
        <p:spPr>
          <a:xfrm>
            <a:off x="711950" y="3268975"/>
            <a:ext cx="33435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solidFill>
                  <a:schemeClr val="dk1"/>
                </a:solidFill>
                <a:latin typeface="Avenir"/>
                <a:ea typeface="Avenir"/>
                <a:cs typeface="Avenir"/>
                <a:sym typeface="Avenir"/>
              </a:rPr>
              <a:t>Actions taken by school before Bang</a:t>
            </a:r>
            <a:endParaRPr/>
          </a:p>
        </p:txBody>
      </p:sp>
      <p:sp>
        <p:nvSpPr>
          <p:cNvPr id="590" name="Google Shape;590;g2881305bc32_0_361"/>
          <p:cNvSpPr txBox="1"/>
          <p:nvPr/>
        </p:nvSpPr>
        <p:spPr>
          <a:xfrm>
            <a:off x="711950" y="1755750"/>
            <a:ext cx="42291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solidFill>
                  <a:schemeClr val="dk1"/>
                </a:solidFill>
                <a:latin typeface="Avenir"/>
                <a:ea typeface="Avenir"/>
                <a:cs typeface="Avenir"/>
                <a:sym typeface="Avenir"/>
              </a:rPr>
              <a:t>Actions taken by the perpetrator before Bang</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g15cddc951c2_0_45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endParaRPr/>
          </a:p>
        </p:txBody>
      </p:sp>
      <p:pic>
        <p:nvPicPr>
          <p:cNvPr id="596" name="Google Shape;596;g15cddc951c2_0_458"/>
          <p:cNvPicPr preferRelativeResize="0"/>
          <p:nvPr/>
        </p:nvPicPr>
        <p:blipFill rotWithShape="1">
          <a:blip r:embed="rId3">
            <a:alphaModFix/>
          </a:blip>
          <a:srcRect/>
          <a:stretch/>
        </p:blipFill>
        <p:spPr>
          <a:xfrm>
            <a:off x="3128950" y="136875"/>
            <a:ext cx="8901249" cy="5467426"/>
          </a:xfrm>
          <a:prstGeom prst="rect">
            <a:avLst/>
          </a:prstGeom>
          <a:noFill/>
          <a:ln>
            <a:noFill/>
          </a:ln>
        </p:spPr>
      </p:pic>
      <p:sp>
        <p:nvSpPr>
          <p:cNvPr id="597" name="Google Shape;597;g15cddc951c2_0_458"/>
          <p:cNvSpPr txBox="1"/>
          <p:nvPr/>
        </p:nvSpPr>
        <p:spPr>
          <a:xfrm>
            <a:off x="494525" y="1084150"/>
            <a:ext cx="2415600" cy="1569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35829E"/>
                </a:solidFill>
                <a:latin typeface="Avenir"/>
                <a:ea typeface="Avenir"/>
                <a:cs typeface="Avenir"/>
                <a:sym typeface="Avenir"/>
              </a:rPr>
              <a:t>What’s Missing in this Cycle?</a:t>
            </a:r>
            <a:endParaRPr sz="3000" b="0" i="0" u="none" strike="noStrike" cap="none">
              <a:solidFill>
                <a:srgbClr val="35829E"/>
              </a:solidFill>
              <a:latin typeface="Avenir"/>
              <a:ea typeface="Avenir"/>
              <a:cs typeface="Avenir"/>
              <a:sym typeface="Avenir"/>
            </a:endParaRPr>
          </a:p>
        </p:txBody>
      </p:sp>
      <p:sp>
        <p:nvSpPr>
          <p:cNvPr id="598" name="Google Shape;598;g15cddc951c2_0_458"/>
          <p:cNvSpPr txBox="1"/>
          <p:nvPr/>
        </p:nvSpPr>
        <p:spPr>
          <a:xfrm>
            <a:off x="741725" y="3281725"/>
            <a:ext cx="2263500" cy="2493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35829E"/>
                </a:solidFill>
                <a:latin typeface="Avenir"/>
                <a:ea typeface="Avenir"/>
                <a:cs typeface="Avenir"/>
                <a:sym typeface="Avenir"/>
              </a:rPr>
              <a:t>What happens to the victim and the bystanders?</a:t>
            </a:r>
            <a:endParaRPr sz="3000" b="0" i="0" u="none" strike="noStrike" cap="none">
              <a:solidFill>
                <a:srgbClr val="35829E"/>
              </a:solidFill>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7"/>
                                        </p:tgtEl>
                                        <p:attrNameLst>
                                          <p:attrName>style.visibility</p:attrName>
                                        </p:attrNameLst>
                                      </p:cBhvr>
                                      <p:to>
                                        <p:strVal val="visible"/>
                                      </p:to>
                                    </p:set>
                                    <p:animEffect transition="in" filter="fade">
                                      <p:cBhvr>
                                        <p:cTn id="7" dur="1000"/>
                                        <p:tgtEl>
                                          <p:spTgt spid="5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8"/>
                                        </p:tgtEl>
                                        <p:attrNameLst>
                                          <p:attrName>style.visibility</p:attrName>
                                        </p:attrNameLst>
                                      </p:cBhvr>
                                      <p:to>
                                        <p:strVal val="visible"/>
                                      </p:to>
                                    </p:set>
                                    <p:animEffect transition="in" filter="fade">
                                      <p:cBhvr>
                                        <p:cTn id="12" dur="1000"/>
                                        <p:tgtEl>
                                          <p:spTgt spid="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g15cddc951c2_0_465"/>
          <p:cNvSpPr txBox="1">
            <a:spLocks noGrp="1"/>
          </p:cNvSpPr>
          <p:nvPr>
            <p:ph type="title"/>
          </p:nvPr>
        </p:nvSpPr>
        <p:spPr>
          <a:xfrm>
            <a:off x="838200" y="365125"/>
            <a:ext cx="10515600" cy="4351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None/>
            </a:pPr>
            <a:r>
              <a:rPr lang="en-US" sz="7200">
                <a:solidFill>
                  <a:srgbClr val="35829E"/>
                </a:solidFill>
              </a:rPr>
              <a:t>Abusive Behaviors, the #1 cause for violent acts targeted towards schools!</a:t>
            </a:r>
            <a:endParaRPr sz="7200">
              <a:solidFill>
                <a:srgbClr val="35829E"/>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g15cddc951c2_0_153"/>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lnSpcReduction="10000"/>
          </a:bodyPr>
          <a:lstStyle/>
          <a:p>
            <a:pPr marL="457200" lvl="0" indent="-406400" algn="l" rtl="0">
              <a:lnSpc>
                <a:spcPct val="90000"/>
              </a:lnSpc>
              <a:spcBef>
                <a:spcPts val="0"/>
              </a:spcBef>
              <a:spcAft>
                <a:spcPts val="0"/>
              </a:spcAft>
              <a:buClr>
                <a:srgbClr val="35829E"/>
              </a:buClr>
              <a:buSzPts val="2800"/>
              <a:buChar char="❖"/>
            </a:pPr>
            <a:r>
              <a:rPr lang="en-US">
                <a:solidFill>
                  <a:srgbClr val="35829E"/>
                </a:solidFill>
              </a:rPr>
              <a:t>Policy should be driving your team; who’s on it, expectations, interventions, plans, and escalations</a:t>
            </a:r>
            <a:endParaRPr>
              <a:solidFill>
                <a:srgbClr val="35829E"/>
              </a:solidFill>
            </a:endParaRPr>
          </a:p>
          <a:p>
            <a:pPr marL="457200" lvl="0" indent="-406400" algn="l" rtl="0">
              <a:lnSpc>
                <a:spcPct val="90000"/>
              </a:lnSpc>
              <a:spcBef>
                <a:spcPts val="0"/>
              </a:spcBef>
              <a:spcAft>
                <a:spcPts val="0"/>
              </a:spcAft>
              <a:buClr>
                <a:srgbClr val="35829E"/>
              </a:buClr>
              <a:buSzPts val="2800"/>
              <a:buChar char="❖"/>
            </a:pPr>
            <a:r>
              <a:rPr lang="en-US">
                <a:solidFill>
                  <a:srgbClr val="35829E"/>
                </a:solidFill>
              </a:rPr>
              <a:t>School Administrators</a:t>
            </a:r>
            <a:endParaRPr>
              <a:solidFill>
                <a:srgbClr val="35829E"/>
              </a:solidFill>
            </a:endParaRPr>
          </a:p>
          <a:p>
            <a:pPr marL="457200" lvl="0" indent="-406400" algn="l" rtl="0">
              <a:lnSpc>
                <a:spcPct val="90000"/>
              </a:lnSpc>
              <a:spcBef>
                <a:spcPts val="0"/>
              </a:spcBef>
              <a:spcAft>
                <a:spcPts val="0"/>
              </a:spcAft>
              <a:buClr>
                <a:srgbClr val="35829E"/>
              </a:buClr>
              <a:buSzPts val="2800"/>
              <a:buChar char="❖"/>
            </a:pPr>
            <a:r>
              <a:rPr lang="en-US">
                <a:solidFill>
                  <a:srgbClr val="35829E"/>
                </a:solidFill>
              </a:rPr>
              <a:t>Counselors?</a:t>
            </a:r>
            <a:endParaRPr>
              <a:solidFill>
                <a:srgbClr val="35829E"/>
              </a:solidFill>
            </a:endParaRPr>
          </a:p>
          <a:p>
            <a:pPr marL="457200" lvl="0" indent="-406400" algn="l" rtl="0">
              <a:lnSpc>
                <a:spcPct val="90000"/>
              </a:lnSpc>
              <a:spcBef>
                <a:spcPts val="0"/>
              </a:spcBef>
              <a:spcAft>
                <a:spcPts val="0"/>
              </a:spcAft>
              <a:buClr>
                <a:srgbClr val="35829E"/>
              </a:buClr>
              <a:buSzPts val="2800"/>
              <a:buChar char="❖"/>
            </a:pPr>
            <a:r>
              <a:rPr lang="en-US">
                <a:solidFill>
                  <a:srgbClr val="35829E"/>
                </a:solidFill>
              </a:rPr>
              <a:t>Law Enforcement?</a:t>
            </a:r>
            <a:endParaRPr>
              <a:solidFill>
                <a:srgbClr val="35829E"/>
              </a:solidFill>
            </a:endParaRPr>
          </a:p>
          <a:p>
            <a:pPr marL="457200" lvl="0" indent="-406400" algn="l" rtl="0">
              <a:lnSpc>
                <a:spcPct val="90000"/>
              </a:lnSpc>
              <a:spcBef>
                <a:spcPts val="0"/>
              </a:spcBef>
              <a:spcAft>
                <a:spcPts val="0"/>
              </a:spcAft>
              <a:buClr>
                <a:srgbClr val="35829E"/>
              </a:buClr>
              <a:buSzPts val="2800"/>
              <a:buChar char="❖"/>
            </a:pPr>
            <a:r>
              <a:rPr lang="en-US">
                <a:solidFill>
                  <a:srgbClr val="35829E"/>
                </a:solidFill>
              </a:rPr>
              <a:t>Assistant Principals?</a:t>
            </a:r>
            <a:endParaRPr>
              <a:solidFill>
                <a:srgbClr val="35829E"/>
              </a:solidFill>
            </a:endParaRPr>
          </a:p>
          <a:p>
            <a:pPr marL="457200" lvl="0" indent="-406400" algn="l" rtl="0">
              <a:lnSpc>
                <a:spcPct val="90000"/>
              </a:lnSpc>
              <a:spcBef>
                <a:spcPts val="0"/>
              </a:spcBef>
              <a:spcAft>
                <a:spcPts val="0"/>
              </a:spcAft>
              <a:buClr>
                <a:srgbClr val="35829E"/>
              </a:buClr>
              <a:buSzPts val="2800"/>
              <a:buChar char="❖"/>
            </a:pPr>
            <a:r>
              <a:rPr lang="en-US">
                <a:solidFill>
                  <a:srgbClr val="35829E"/>
                </a:solidFill>
              </a:rPr>
              <a:t>Dean of Students?</a:t>
            </a:r>
            <a:endParaRPr>
              <a:solidFill>
                <a:srgbClr val="35829E"/>
              </a:solidFill>
            </a:endParaRPr>
          </a:p>
          <a:p>
            <a:pPr marL="457200" lvl="0" indent="-406400" algn="l" rtl="0">
              <a:lnSpc>
                <a:spcPct val="90000"/>
              </a:lnSpc>
              <a:spcBef>
                <a:spcPts val="0"/>
              </a:spcBef>
              <a:spcAft>
                <a:spcPts val="0"/>
              </a:spcAft>
              <a:buClr>
                <a:srgbClr val="35829E"/>
              </a:buClr>
              <a:buSzPts val="2800"/>
              <a:buChar char="❖"/>
            </a:pPr>
            <a:r>
              <a:rPr lang="en-US">
                <a:solidFill>
                  <a:srgbClr val="35829E"/>
                </a:solidFill>
              </a:rPr>
              <a:t>District Teams vs Site Teams</a:t>
            </a:r>
            <a:endParaRPr>
              <a:solidFill>
                <a:srgbClr val="35829E"/>
              </a:solidFill>
            </a:endParaRPr>
          </a:p>
        </p:txBody>
      </p:sp>
      <p:sp>
        <p:nvSpPr>
          <p:cNvPr id="609" name="Google Shape;609;g15cddc951c2_0_15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5829E"/>
              </a:buClr>
              <a:buSzPts val="4400"/>
              <a:buFont typeface="Tahoma"/>
              <a:buNone/>
            </a:pPr>
            <a:r>
              <a:rPr lang="en-US"/>
              <a:t>Establish A Multidisciplinary Team</a:t>
            </a:r>
            <a:endParaRPr/>
          </a:p>
        </p:txBody>
      </p:sp>
      <p:sp>
        <p:nvSpPr>
          <p:cNvPr id="610" name="Google Shape;610;g15cddc951c2_0_153"/>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endParaRPr/>
          </a:p>
        </p:txBody>
      </p:sp>
      <p:pic>
        <p:nvPicPr>
          <p:cNvPr id="611" name="Google Shape;611;g15cddc951c2_0_153"/>
          <p:cNvPicPr preferRelativeResize="0"/>
          <p:nvPr/>
        </p:nvPicPr>
        <p:blipFill rotWithShape="1">
          <a:blip r:embed="rId3">
            <a:alphaModFix/>
          </a:blip>
          <a:srcRect/>
          <a:stretch/>
        </p:blipFill>
        <p:spPr>
          <a:xfrm>
            <a:off x="6838950" y="1371875"/>
            <a:ext cx="4514850" cy="45148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g15cddc951c2_0_2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solidFill>
                  <a:srgbClr val="35829E"/>
                </a:solidFill>
              </a:rPr>
              <a:t>Purpose of the Assessment?</a:t>
            </a:r>
            <a:endParaRPr>
              <a:solidFill>
                <a:srgbClr val="35829E"/>
              </a:solidFill>
            </a:endParaRPr>
          </a:p>
        </p:txBody>
      </p:sp>
      <p:sp>
        <p:nvSpPr>
          <p:cNvPr id="618" name="Google Shape;618;g15cddc951c2_0_217"/>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1000"/>
              </a:spcBef>
              <a:spcAft>
                <a:spcPts val="0"/>
              </a:spcAft>
              <a:buClr>
                <a:srgbClr val="35829E"/>
              </a:buClr>
              <a:buSzPts val="2800"/>
              <a:buChar char="❖"/>
            </a:pPr>
            <a:r>
              <a:rPr lang="en-US">
                <a:solidFill>
                  <a:srgbClr val="35829E"/>
                </a:solidFill>
              </a:rPr>
              <a:t>Determine the level of the threat; Not a threat, low-level, concerning, high-level</a:t>
            </a:r>
            <a:endParaRPr>
              <a:solidFill>
                <a:srgbClr val="35829E"/>
              </a:solidFill>
            </a:endParaRPr>
          </a:p>
          <a:p>
            <a:pPr marL="457200" lvl="0" indent="-406400" algn="l" rtl="0">
              <a:lnSpc>
                <a:spcPct val="90000"/>
              </a:lnSpc>
              <a:spcBef>
                <a:spcPts val="0"/>
              </a:spcBef>
              <a:spcAft>
                <a:spcPts val="0"/>
              </a:spcAft>
              <a:buClr>
                <a:srgbClr val="35829E"/>
              </a:buClr>
              <a:buSzPts val="2800"/>
              <a:buChar char="❖"/>
            </a:pPr>
            <a:r>
              <a:rPr lang="en-US">
                <a:solidFill>
                  <a:srgbClr val="35829E"/>
                </a:solidFill>
              </a:rPr>
              <a:t>Determine the APPROPRIATE LEVEL OF INTERVENTION</a:t>
            </a:r>
            <a:endParaRPr>
              <a:solidFill>
                <a:srgbClr val="35829E"/>
              </a:solidFill>
            </a:endParaRPr>
          </a:p>
          <a:p>
            <a:pPr marL="457200" lvl="0" indent="-406400" algn="l" rtl="0">
              <a:lnSpc>
                <a:spcPct val="90000"/>
              </a:lnSpc>
              <a:spcBef>
                <a:spcPts val="0"/>
              </a:spcBef>
              <a:spcAft>
                <a:spcPts val="0"/>
              </a:spcAft>
              <a:buClr>
                <a:srgbClr val="35829E"/>
              </a:buClr>
              <a:buSzPts val="2800"/>
              <a:buChar char="❖"/>
            </a:pPr>
            <a:r>
              <a:rPr lang="en-US">
                <a:solidFill>
                  <a:srgbClr val="35829E"/>
                </a:solidFill>
              </a:rPr>
              <a:t>Ultimately it is to remove the subject from the Pathway to Violence</a:t>
            </a:r>
            <a:endParaRPr>
              <a:solidFill>
                <a:srgbClr val="35829E"/>
              </a:solidFill>
            </a:endParaRPr>
          </a:p>
        </p:txBody>
      </p:sp>
      <p:sp>
        <p:nvSpPr>
          <p:cNvPr id="619" name="Google Shape;619;g15cddc951c2_0_217"/>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620" name="Google Shape;620;g15cddc951c2_0_217"/>
          <p:cNvPicPr preferRelativeResize="0"/>
          <p:nvPr/>
        </p:nvPicPr>
        <p:blipFill>
          <a:blip r:embed="rId3">
            <a:alphaModFix/>
          </a:blip>
          <a:stretch>
            <a:fillRect/>
          </a:stretch>
        </p:blipFill>
        <p:spPr>
          <a:xfrm>
            <a:off x="5765025" y="1825613"/>
            <a:ext cx="6362700" cy="3571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8">
                                            <p:txEl>
                                              <p:pRg st="0" end="0"/>
                                            </p:txEl>
                                          </p:spTgt>
                                        </p:tgtEl>
                                        <p:attrNameLst>
                                          <p:attrName>style.visibility</p:attrName>
                                        </p:attrNameLst>
                                      </p:cBhvr>
                                      <p:to>
                                        <p:strVal val="visible"/>
                                      </p:to>
                                    </p:set>
                                    <p:animEffect transition="in" filter="fade">
                                      <p:cBhvr>
                                        <p:cTn id="7" dur="1000"/>
                                        <p:tgtEl>
                                          <p:spTgt spid="6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8">
                                            <p:txEl>
                                              <p:pRg st="1" end="1"/>
                                            </p:txEl>
                                          </p:spTgt>
                                        </p:tgtEl>
                                        <p:attrNameLst>
                                          <p:attrName>style.visibility</p:attrName>
                                        </p:attrNameLst>
                                      </p:cBhvr>
                                      <p:to>
                                        <p:strVal val="visible"/>
                                      </p:to>
                                    </p:set>
                                    <p:animEffect transition="in" filter="fade">
                                      <p:cBhvr>
                                        <p:cTn id="12" dur="1000"/>
                                        <p:tgtEl>
                                          <p:spTgt spid="6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8">
                                            <p:txEl>
                                              <p:pRg st="2" end="2"/>
                                            </p:txEl>
                                          </p:spTgt>
                                        </p:tgtEl>
                                        <p:attrNameLst>
                                          <p:attrName>style.visibility</p:attrName>
                                        </p:attrNameLst>
                                      </p:cBhvr>
                                      <p:to>
                                        <p:strVal val="visible"/>
                                      </p:to>
                                    </p:set>
                                    <p:animEffect transition="in" filter="fade">
                                      <p:cBhvr>
                                        <p:cTn id="17" dur="1000"/>
                                        <p:tgtEl>
                                          <p:spTgt spid="6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2"/>
          <p:cNvSpPr txBox="1">
            <a:spLocks noGrp="1"/>
          </p:cNvSpPr>
          <p:nvPr>
            <p:ph type="ctrTitle"/>
          </p:nvPr>
        </p:nvSpPr>
        <p:spPr>
          <a:xfrm>
            <a:off x="549966" y="1321145"/>
            <a:ext cx="8196600" cy="2387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25468"/>
              </a:buClr>
              <a:buSzPts val="4400"/>
              <a:buFont typeface="Avenir"/>
              <a:buNone/>
            </a:pPr>
            <a:endParaRPr/>
          </a:p>
        </p:txBody>
      </p:sp>
      <p:sp>
        <p:nvSpPr>
          <p:cNvPr id="626" name="Google Shape;626;p2"/>
          <p:cNvSpPr txBox="1">
            <a:spLocks noGrp="1"/>
          </p:cNvSpPr>
          <p:nvPr>
            <p:ph type="subTitle" idx="1"/>
          </p:nvPr>
        </p:nvSpPr>
        <p:spPr>
          <a:xfrm>
            <a:off x="549966" y="3995530"/>
            <a:ext cx="8196600" cy="14610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rgbClr val="84C9C5"/>
              </a:buClr>
              <a:buSzPts val="2800"/>
              <a:buNone/>
            </a:pPr>
            <a:endParaRPr/>
          </a:p>
        </p:txBody>
      </p:sp>
      <p:pic>
        <p:nvPicPr>
          <p:cNvPr id="627" name="Google Shape;627;p2"/>
          <p:cNvPicPr preferRelativeResize="0"/>
          <p:nvPr/>
        </p:nvPicPr>
        <p:blipFill>
          <a:blip r:embed="rId3">
            <a:alphaModFix/>
          </a:blip>
          <a:stretch>
            <a:fillRect/>
          </a:stretch>
        </p:blipFill>
        <p:spPr>
          <a:xfrm>
            <a:off x="1313213" y="315900"/>
            <a:ext cx="9565575" cy="53699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g15cddc951c2_0_44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solidFill>
                  <a:srgbClr val="FF0000"/>
                </a:solidFill>
              </a:rPr>
              <a:t>Concerning Behaviors?</a:t>
            </a:r>
            <a:endParaRPr>
              <a:solidFill>
                <a:srgbClr val="FF0000"/>
              </a:solidFill>
            </a:endParaRPr>
          </a:p>
        </p:txBody>
      </p:sp>
      <p:sp>
        <p:nvSpPr>
          <p:cNvPr id="633" name="Google Shape;633;g15cddc951c2_0_445"/>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Char char="❖"/>
            </a:pPr>
            <a:r>
              <a:rPr lang="en-US"/>
              <a:t>Bullying</a:t>
            </a:r>
            <a:endParaRPr/>
          </a:p>
          <a:p>
            <a:pPr marL="457200" lvl="0" indent="-406400" algn="l" rtl="0">
              <a:lnSpc>
                <a:spcPct val="90000"/>
              </a:lnSpc>
              <a:spcBef>
                <a:spcPts val="0"/>
              </a:spcBef>
              <a:spcAft>
                <a:spcPts val="0"/>
              </a:spcAft>
              <a:buSzPts val="2800"/>
              <a:buChar char="❖"/>
            </a:pPr>
            <a:r>
              <a:rPr lang="en-US"/>
              <a:t>Threatening</a:t>
            </a:r>
            <a:endParaRPr/>
          </a:p>
          <a:p>
            <a:pPr marL="457200" lvl="0" indent="-406400" algn="l" rtl="0">
              <a:lnSpc>
                <a:spcPct val="90000"/>
              </a:lnSpc>
              <a:spcBef>
                <a:spcPts val="0"/>
              </a:spcBef>
              <a:spcAft>
                <a:spcPts val="0"/>
              </a:spcAft>
              <a:buSzPts val="2800"/>
              <a:buChar char="❖"/>
            </a:pPr>
            <a:r>
              <a:rPr lang="en-US"/>
              <a:t>Fascination with violence as a solution to conflict</a:t>
            </a:r>
            <a:endParaRPr/>
          </a:p>
          <a:p>
            <a:pPr marL="457200" lvl="0" indent="-406400" algn="l" rtl="0">
              <a:lnSpc>
                <a:spcPct val="90000"/>
              </a:lnSpc>
              <a:spcBef>
                <a:spcPts val="0"/>
              </a:spcBef>
              <a:spcAft>
                <a:spcPts val="0"/>
              </a:spcAft>
              <a:buSzPts val="2800"/>
              <a:buChar char="❖"/>
            </a:pPr>
            <a:r>
              <a:rPr lang="en-US"/>
              <a:t>Leakage</a:t>
            </a:r>
            <a:endParaRPr/>
          </a:p>
          <a:p>
            <a:pPr marL="457200" lvl="0" indent="-406400" algn="l" rtl="0">
              <a:lnSpc>
                <a:spcPct val="90000"/>
              </a:lnSpc>
              <a:spcBef>
                <a:spcPts val="0"/>
              </a:spcBef>
              <a:spcAft>
                <a:spcPts val="0"/>
              </a:spcAft>
              <a:buSzPts val="2800"/>
              <a:buChar char="❖"/>
            </a:pPr>
            <a:r>
              <a:rPr lang="en-US"/>
              <a:t>Violent behavior</a:t>
            </a:r>
            <a:endParaRPr/>
          </a:p>
          <a:p>
            <a:pPr marL="457200" lvl="0" indent="-406400" algn="l" rtl="0">
              <a:lnSpc>
                <a:spcPct val="90000"/>
              </a:lnSpc>
              <a:spcBef>
                <a:spcPts val="0"/>
              </a:spcBef>
              <a:spcAft>
                <a:spcPts val="0"/>
              </a:spcAft>
              <a:buSzPts val="2800"/>
              <a:buChar char="❖"/>
            </a:pPr>
            <a:r>
              <a:rPr lang="en-US"/>
              <a:t>Poor conflict resolution skills</a:t>
            </a:r>
            <a:endParaRPr/>
          </a:p>
          <a:p>
            <a:pPr marL="457200" lvl="0" indent="-406400" algn="l" rtl="0">
              <a:lnSpc>
                <a:spcPct val="90000"/>
              </a:lnSpc>
              <a:spcBef>
                <a:spcPts val="0"/>
              </a:spcBef>
              <a:spcAft>
                <a:spcPts val="0"/>
              </a:spcAft>
              <a:buSzPts val="2800"/>
              <a:buChar char="❖"/>
            </a:pPr>
            <a:r>
              <a:rPr lang="en-US"/>
              <a:t>Fascination with weapons of any sort</a:t>
            </a:r>
            <a:endParaRPr/>
          </a:p>
        </p:txBody>
      </p:sp>
      <p:sp>
        <p:nvSpPr>
          <p:cNvPr id="634" name="Google Shape;634;g15cddc951c2_0_445"/>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lnSpcReduction="10000"/>
          </a:bodyPr>
          <a:lstStyle/>
          <a:p>
            <a:pPr marL="457200" lvl="0" indent="-406400" algn="l" rtl="0">
              <a:lnSpc>
                <a:spcPct val="90000"/>
              </a:lnSpc>
              <a:spcBef>
                <a:spcPts val="1000"/>
              </a:spcBef>
              <a:spcAft>
                <a:spcPts val="0"/>
              </a:spcAft>
              <a:buSzPts val="2800"/>
              <a:buChar char="❖"/>
            </a:pPr>
            <a:r>
              <a:rPr lang="en-US"/>
              <a:t>Fascination with tactical gear and attire</a:t>
            </a:r>
            <a:endParaRPr/>
          </a:p>
          <a:p>
            <a:pPr marL="457200" lvl="0" indent="-406400" algn="l" rtl="0">
              <a:lnSpc>
                <a:spcPct val="90000"/>
              </a:lnSpc>
              <a:spcBef>
                <a:spcPts val="0"/>
              </a:spcBef>
              <a:spcAft>
                <a:spcPts val="0"/>
              </a:spcAft>
              <a:buSzPts val="2800"/>
              <a:buChar char="❖"/>
            </a:pPr>
            <a:r>
              <a:rPr lang="en-US"/>
              <a:t>Fascination with prior acts of violence</a:t>
            </a:r>
            <a:endParaRPr/>
          </a:p>
          <a:p>
            <a:pPr marL="457200" lvl="0" indent="-406400" algn="l" rtl="0">
              <a:lnSpc>
                <a:spcPct val="90000"/>
              </a:lnSpc>
              <a:spcBef>
                <a:spcPts val="0"/>
              </a:spcBef>
              <a:spcAft>
                <a:spcPts val="0"/>
              </a:spcAft>
              <a:buSzPts val="2800"/>
              <a:buChar char="❖"/>
            </a:pPr>
            <a:r>
              <a:rPr lang="en-US"/>
              <a:t>Excessive alcohol or drug use</a:t>
            </a:r>
            <a:endParaRPr/>
          </a:p>
          <a:p>
            <a:pPr marL="457200" lvl="0" indent="-406400" algn="l" rtl="0">
              <a:lnSpc>
                <a:spcPct val="90000"/>
              </a:lnSpc>
              <a:spcBef>
                <a:spcPts val="0"/>
              </a:spcBef>
              <a:spcAft>
                <a:spcPts val="0"/>
              </a:spcAft>
              <a:buSzPts val="2800"/>
              <a:buChar char="❖"/>
            </a:pPr>
            <a:r>
              <a:rPr lang="en-US"/>
              <a:t>Behaviors that can place them on the pathway to violence</a:t>
            </a:r>
            <a:endParaRPr/>
          </a:p>
          <a:p>
            <a:pPr marL="457200" lvl="0" indent="-406400" algn="l" rtl="0">
              <a:lnSpc>
                <a:spcPct val="90000"/>
              </a:lnSpc>
              <a:spcBef>
                <a:spcPts val="0"/>
              </a:spcBef>
              <a:spcAft>
                <a:spcPts val="0"/>
              </a:spcAft>
              <a:buSzPts val="2800"/>
              <a:buChar char="❖"/>
            </a:pPr>
            <a:r>
              <a:rPr lang="en-US"/>
              <a:t>Any other behaviors that cause you concern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3">
                                            <p:txEl>
                                              <p:pRg st="0" end="0"/>
                                            </p:txEl>
                                          </p:spTgt>
                                        </p:tgtEl>
                                        <p:attrNameLst>
                                          <p:attrName>style.visibility</p:attrName>
                                        </p:attrNameLst>
                                      </p:cBhvr>
                                      <p:to>
                                        <p:strVal val="visible"/>
                                      </p:to>
                                    </p:set>
                                    <p:animEffect transition="in" filter="fade">
                                      <p:cBhvr>
                                        <p:cTn id="7" dur="1000"/>
                                        <p:tgtEl>
                                          <p:spTgt spid="6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3">
                                            <p:txEl>
                                              <p:pRg st="1" end="1"/>
                                            </p:txEl>
                                          </p:spTgt>
                                        </p:tgtEl>
                                        <p:attrNameLst>
                                          <p:attrName>style.visibility</p:attrName>
                                        </p:attrNameLst>
                                      </p:cBhvr>
                                      <p:to>
                                        <p:strVal val="visible"/>
                                      </p:to>
                                    </p:set>
                                    <p:animEffect transition="in" filter="fade">
                                      <p:cBhvr>
                                        <p:cTn id="12" dur="1000"/>
                                        <p:tgtEl>
                                          <p:spTgt spid="6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3">
                                            <p:txEl>
                                              <p:pRg st="2" end="2"/>
                                            </p:txEl>
                                          </p:spTgt>
                                        </p:tgtEl>
                                        <p:attrNameLst>
                                          <p:attrName>style.visibility</p:attrName>
                                        </p:attrNameLst>
                                      </p:cBhvr>
                                      <p:to>
                                        <p:strVal val="visible"/>
                                      </p:to>
                                    </p:set>
                                    <p:animEffect transition="in" filter="fade">
                                      <p:cBhvr>
                                        <p:cTn id="17" dur="1000"/>
                                        <p:tgtEl>
                                          <p:spTgt spid="6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3">
                                            <p:txEl>
                                              <p:pRg st="3" end="3"/>
                                            </p:txEl>
                                          </p:spTgt>
                                        </p:tgtEl>
                                        <p:attrNameLst>
                                          <p:attrName>style.visibility</p:attrName>
                                        </p:attrNameLst>
                                      </p:cBhvr>
                                      <p:to>
                                        <p:strVal val="visible"/>
                                      </p:to>
                                    </p:set>
                                    <p:animEffect transition="in" filter="fade">
                                      <p:cBhvr>
                                        <p:cTn id="22" dur="1000"/>
                                        <p:tgtEl>
                                          <p:spTgt spid="63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3">
                                            <p:txEl>
                                              <p:pRg st="4" end="4"/>
                                            </p:txEl>
                                          </p:spTgt>
                                        </p:tgtEl>
                                        <p:attrNameLst>
                                          <p:attrName>style.visibility</p:attrName>
                                        </p:attrNameLst>
                                      </p:cBhvr>
                                      <p:to>
                                        <p:strVal val="visible"/>
                                      </p:to>
                                    </p:set>
                                    <p:animEffect transition="in" filter="fade">
                                      <p:cBhvr>
                                        <p:cTn id="27" dur="1000"/>
                                        <p:tgtEl>
                                          <p:spTgt spid="63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33">
                                            <p:txEl>
                                              <p:pRg st="5" end="5"/>
                                            </p:txEl>
                                          </p:spTgt>
                                        </p:tgtEl>
                                        <p:attrNameLst>
                                          <p:attrName>style.visibility</p:attrName>
                                        </p:attrNameLst>
                                      </p:cBhvr>
                                      <p:to>
                                        <p:strVal val="visible"/>
                                      </p:to>
                                    </p:set>
                                    <p:animEffect transition="in" filter="fade">
                                      <p:cBhvr>
                                        <p:cTn id="32" dur="1000"/>
                                        <p:tgtEl>
                                          <p:spTgt spid="63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33">
                                            <p:txEl>
                                              <p:pRg st="6" end="6"/>
                                            </p:txEl>
                                          </p:spTgt>
                                        </p:tgtEl>
                                        <p:attrNameLst>
                                          <p:attrName>style.visibility</p:attrName>
                                        </p:attrNameLst>
                                      </p:cBhvr>
                                      <p:to>
                                        <p:strVal val="visible"/>
                                      </p:to>
                                    </p:set>
                                    <p:animEffect transition="in" filter="fade">
                                      <p:cBhvr>
                                        <p:cTn id="37" dur="1000"/>
                                        <p:tgtEl>
                                          <p:spTgt spid="63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34">
                                            <p:txEl>
                                              <p:pRg st="0" end="0"/>
                                            </p:txEl>
                                          </p:spTgt>
                                        </p:tgtEl>
                                        <p:attrNameLst>
                                          <p:attrName>style.visibility</p:attrName>
                                        </p:attrNameLst>
                                      </p:cBhvr>
                                      <p:to>
                                        <p:strVal val="visible"/>
                                      </p:to>
                                    </p:set>
                                    <p:animEffect transition="in" filter="fade">
                                      <p:cBhvr>
                                        <p:cTn id="42" dur="1000"/>
                                        <p:tgtEl>
                                          <p:spTgt spid="63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34">
                                            <p:txEl>
                                              <p:pRg st="1" end="1"/>
                                            </p:txEl>
                                          </p:spTgt>
                                        </p:tgtEl>
                                        <p:attrNameLst>
                                          <p:attrName>style.visibility</p:attrName>
                                        </p:attrNameLst>
                                      </p:cBhvr>
                                      <p:to>
                                        <p:strVal val="visible"/>
                                      </p:to>
                                    </p:set>
                                    <p:animEffect transition="in" filter="fade">
                                      <p:cBhvr>
                                        <p:cTn id="47" dur="1000"/>
                                        <p:tgtEl>
                                          <p:spTgt spid="634">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34">
                                            <p:txEl>
                                              <p:pRg st="2" end="2"/>
                                            </p:txEl>
                                          </p:spTgt>
                                        </p:tgtEl>
                                        <p:attrNameLst>
                                          <p:attrName>style.visibility</p:attrName>
                                        </p:attrNameLst>
                                      </p:cBhvr>
                                      <p:to>
                                        <p:strVal val="visible"/>
                                      </p:to>
                                    </p:set>
                                    <p:animEffect transition="in" filter="fade">
                                      <p:cBhvr>
                                        <p:cTn id="52" dur="1000"/>
                                        <p:tgtEl>
                                          <p:spTgt spid="634">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34">
                                            <p:txEl>
                                              <p:pRg st="3" end="3"/>
                                            </p:txEl>
                                          </p:spTgt>
                                        </p:tgtEl>
                                        <p:attrNameLst>
                                          <p:attrName>style.visibility</p:attrName>
                                        </p:attrNameLst>
                                      </p:cBhvr>
                                      <p:to>
                                        <p:strVal val="visible"/>
                                      </p:to>
                                    </p:set>
                                    <p:animEffect transition="in" filter="fade">
                                      <p:cBhvr>
                                        <p:cTn id="57" dur="1000"/>
                                        <p:tgtEl>
                                          <p:spTgt spid="634">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34">
                                            <p:txEl>
                                              <p:pRg st="4" end="4"/>
                                            </p:txEl>
                                          </p:spTgt>
                                        </p:tgtEl>
                                        <p:attrNameLst>
                                          <p:attrName>style.visibility</p:attrName>
                                        </p:attrNameLst>
                                      </p:cBhvr>
                                      <p:to>
                                        <p:strVal val="visible"/>
                                      </p:to>
                                    </p:set>
                                    <p:animEffect transition="in" filter="fade">
                                      <p:cBhvr>
                                        <p:cTn id="62" dur="1000"/>
                                        <p:tgtEl>
                                          <p:spTgt spid="6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g15cddc951c2_0_28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4800">
                <a:solidFill>
                  <a:srgbClr val="35829E"/>
                </a:solidFill>
              </a:rPr>
              <a:t>Conducting the Assessment</a:t>
            </a:r>
            <a:endParaRPr sz="4800">
              <a:solidFill>
                <a:srgbClr val="35829E"/>
              </a:solidFill>
            </a:endParaRPr>
          </a:p>
        </p:txBody>
      </p:sp>
      <p:sp>
        <p:nvSpPr>
          <p:cNvPr id="640" name="Google Shape;640;g15cddc951c2_0_285"/>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lnSpcReduction="10000"/>
          </a:bodyPr>
          <a:lstStyle/>
          <a:p>
            <a:pPr marL="457200" lvl="0" indent="-406400" algn="l" rtl="0">
              <a:lnSpc>
                <a:spcPct val="90000"/>
              </a:lnSpc>
              <a:spcBef>
                <a:spcPts val="1000"/>
              </a:spcBef>
              <a:spcAft>
                <a:spcPts val="0"/>
              </a:spcAft>
              <a:buSzPts val="2800"/>
              <a:buChar char="❖"/>
            </a:pPr>
            <a:r>
              <a:rPr lang="en-US"/>
              <a:t>Initial Assessment - Make an initial determination on the information you received</a:t>
            </a:r>
            <a:endParaRPr/>
          </a:p>
          <a:p>
            <a:pPr marL="457200" lvl="0" indent="-406400" algn="l" rtl="0">
              <a:lnSpc>
                <a:spcPct val="90000"/>
              </a:lnSpc>
              <a:spcBef>
                <a:spcPts val="0"/>
              </a:spcBef>
              <a:spcAft>
                <a:spcPts val="0"/>
              </a:spcAft>
              <a:buSzPts val="2800"/>
              <a:buChar char="❖"/>
            </a:pPr>
            <a:r>
              <a:rPr lang="en-US"/>
              <a:t>Determine if immediate action is required</a:t>
            </a:r>
            <a:endParaRPr/>
          </a:p>
          <a:p>
            <a:pPr marL="457200" lvl="0" indent="-406400" algn="l" rtl="0">
              <a:lnSpc>
                <a:spcPct val="90000"/>
              </a:lnSpc>
              <a:spcBef>
                <a:spcPts val="0"/>
              </a:spcBef>
              <a:spcAft>
                <a:spcPts val="0"/>
              </a:spcAft>
              <a:buSzPts val="2800"/>
              <a:buChar char="❖"/>
            </a:pPr>
            <a:r>
              <a:rPr lang="en-US"/>
              <a:t>Based on that initial determination, develop your initial plan/objectives</a:t>
            </a:r>
            <a:endParaRPr/>
          </a:p>
          <a:p>
            <a:pPr marL="457200" lvl="0" indent="-406400" algn="l" rtl="0">
              <a:lnSpc>
                <a:spcPct val="90000"/>
              </a:lnSpc>
              <a:spcBef>
                <a:spcPts val="0"/>
              </a:spcBef>
              <a:spcAft>
                <a:spcPts val="0"/>
              </a:spcAft>
              <a:buSzPts val="2800"/>
              <a:buChar char="❖"/>
            </a:pPr>
            <a:r>
              <a:rPr lang="en-US"/>
              <a:t>Convene the team necessary to achieve your objectives</a:t>
            </a:r>
            <a:endParaRPr/>
          </a:p>
        </p:txBody>
      </p:sp>
      <p:sp>
        <p:nvSpPr>
          <p:cNvPr id="641" name="Google Shape;641;g15cddc951c2_0_285"/>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lnSpcReduction="10000"/>
          </a:bodyPr>
          <a:lstStyle/>
          <a:p>
            <a:pPr marL="457200" lvl="0" indent="-406400" algn="l" rtl="0">
              <a:lnSpc>
                <a:spcPct val="90000"/>
              </a:lnSpc>
              <a:spcBef>
                <a:spcPts val="1000"/>
              </a:spcBef>
              <a:spcAft>
                <a:spcPts val="0"/>
              </a:spcAft>
              <a:buSzPts val="2800"/>
              <a:buChar char="❖"/>
            </a:pPr>
            <a:r>
              <a:rPr lang="en-US"/>
              <a:t>Make assignments relative to expertise/capabilities</a:t>
            </a:r>
            <a:endParaRPr/>
          </a:p>
          <a:p>
            <a:pPr marL="457200" lvl="0" indent="-406400" algn="l" rtl="0">
              <a:lnSpc>
                <a:spcPct val="90000"/>
              </a:lnSpc>
              <a:spcBef>
                <a:spcPts val="0"/>
              </a:spcBef>
              <a:spcAft>
                <a:spcPts val="0"/>
              </a:spcAft>
              <a:buSzPts val="2800"/>
              <a:buChar char="❖"/>
            </a:pPr>
            <a:r>
              <a:rPr lang="en-US"/>
              <a:t>Gather information and updates</a:t>
            </a:r>
            <a:endParaRPr/>
          </a:p>
          <a:p>
            <a:pPr marL="457200" lvl="0" indent="-406400" algn="l" rtl="0">
              <a:lnSpc>
                <a:spcPct val="90000"/>
              </a:lnSpc>
              <a:spcBef>
                <a:spcPts val="0"/>
              </a:spcBef>
              <a:spcAft>
                <a:spcPts val="0"/>
              </a:spcAft>
              <a:buSzPts val="2800"/>
              <a:buChar char="❖"/>
            </a:pPr>
            <a:r>
              <a:rPr lang="en-US"/>
              <a:t>Make secondary determination</a:t>
            </a:r>
            <a:endParaRPr/>
          </a:p>
          <a:p>
            <a:pPr marL="457200" lvl="0" indent="-406400" algn="l" rtl="0">
              <a:lnSpc>
                <a:spcPct val="90000"/>
              </a:lnSpc>
              <a:spcBef>
                <a:spcPts val="0"/>
              </a:spcBef>
              <a:spcAft>
                <a:spcPts val="0"/>
              </a:spcAft>
              <a:buSzPts val="2800"/>
              <a:buChar char="❖"/>
            </a:pPr>
            <a:r>
              <a:rPr lang="en-US"/>
              <a:t>Develop Individual Safety Plan (ISP)</a:t>
            </a:r>
            <a:endParaRPr/>
          </a:p>
          <a:p>
            <a:pPr marL="457200" lvl="0" indent="-406400" algn="l" rtl="0">
              <a:lnSpc>
                <a:spcPct val="90000"/>
              </a:lnSpc>
              <a:spcBef>
                <a:spcPts val="0"/>
              </a:spcBef>
              <a:spcAft>
                <a:spcPts val="0"/>
              </a:spcAft>
              <a:buSzPts val="2800"/>
              <a:buChar char="❖"/>
            </a:pPr>
            <a:r>
              <a:rPr lang="en-US"/>
              <a:t>Execute ISP</a:t>
            </a:r>
            <a:endParaRPr/>
          </a:p>
          <a:p>
            <a:pPr marL="457200" lvl="0" indent="-406400" algn="l" rtl="0">
              <a:lnSpc>
                <a:spcPct val="90000"/>
              </a:lnSpc>
              <a:spcBef>
                <a:spcPts val="0"/>
              </a:spcBef>
              <a:spcAft>
                <a:spcPts val="0"/>
              </a:spcAft>
              <a:buSzPts val="2800"/>
              <a:buChar char="❖"/>
            </a:pPr>
            <a:r>
              <a:rPr lang="en-US"/>
              <a:t>Document and Monitor results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g15cddc951c2_0_29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How do we determine the appropriate level of Intervention?</a:t>
            </a:r>
            <a:endParaRPr/>
          </a:p>
        </p:txBody>
      </p:sp>
      <p:sp>
        <p:nvSpPr>
          <p:cNvPr id="648" name="Google Shape;648;g15cddc951c2_0_291"/>
          <p:cNvSpPr txBox="1">
            <a:spLocks noGrp="1"/>
          </p:cNvSpPr>
          <p:nvPr>
            <p:ph type="body" idx="1"/>
          </p:nvPr>
        </p:nvSpPr>
        <p:spPr>
          <a:xfrm>
            <a:off x="838200" y="1825625"/>
            <a:ext cx="10515600" cy="38613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1000"/>
              </a:spcBef>
              <a:spcAft>
                <a:spcPts val="0"/>
              </a:spcAft>
              <a:buSzPts val="2800"/>
              <a:buNone/>
            </a:pPr>
            <a:r>
              <a:rPr lang="en-US" sz="3200" b="1">
                <a:solidFill>
                  <a:srgbClr val="35829E"/>
                </a:solidFill>
                <a:latin typeface="Arial"/>
                <a:ea typeface="Arial"/>
                <a:cs typeface="Arial"/>
                <a:sym typeface="Arial"/>
              </a:rPr>
              <a:t>“Threat assessment is a structured group process used to evaluate the risk posed by a student or another person, typically as a response to an actual or perceived threat or concerning behavior.”</a:t>
            </a:r>
            <a:endParaRPr sz="3600">
              <a:solidFill>
                <a:srgbClr val="35829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8"/>
                                        </p:tgtEl>
                                        <p:attrNameLst>
                                          <p:attrName>style.visibility</p:attrName>
                                        </p:attrNameLst>
                                      </p:cBhvr>
                                      <p:to>
                                        <p:strVal val="visible"/>
                                      </p:to>
                                    </p:set>
                                    <p:animEffect transition="in" filter="fade">
                                      <p:cBhvr>
                                        <p:cTn id="7" dur="1000"/>
                                        <p:tgtEl>
                                          <p:spTgt spid="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g28a43d727a6_0_333"/>
          <p:cNvPicPr preferRelativeResize="0">
            <a:picLocks noGrp="1"/>
          </p:cNvPicPr>
          <p:nvPr>
            <p:ph type="pic" idx="2"/>
          </p:nvPr>
        </p:nvPicPr>
        <p:blipFill rotWithShape="1">
          <a:blip r:embed="rId3">
            <a:alphaModFix/>
          </a:blip>
          <a:srcRect t="5452" b="5452"/>
          <a:stretch/>
        </p:blipFill>
        <p:spPr>
          <a:xfrm>
            <a:off x="0" y="1596425"/>
            <a:ext cx="12192000" cy="4516500"/>
          </a:xfrm>
          <a:prstGeom prst="rect">
            <a:avLst/>
          </a:prstGeom>
          <a:noFill/>
          <a:ln>
            <a:noFill/>
          </a:ln>
        </p:spPr>
      </p:pic>
      <p:sp>
        <p:nvSpPr>
          <p:cNvPr id="212" name="Google Shape;212;g28a43d727a6_0_333"/>
          <p:cNvSpPr/>
          <p:nvPr/>
        </p:nvSpPr>
        <p:spPr>
          <a:xfrm>
            <a:off x="0" y="1208849"/>
            <a:ext cx="12192000" cy="4925700"/>
          </a:xfrm>
          <a:prstGeom prst="rect">
            <a:avLst/>
          </a:prstGeom>
          <a:solidFill>
            <a:srgbClr val="000000">
              <a:alpha val="65880"/>
            </a:srgbClr>
          </a:solidFill>
          <a:ln w="9525" cap="flat" cmpd="sng">
            <a:solidFill>
              <a:schemeClr val="dk2"/>
            </a:solidFill>
            <a:prstDash val="solid"/>
            <a:round/>
            <a:headEnd type="none" w="sm" len="sm"/>
            <a:tailEnd type="none" w="sm" len="sm"/>
          </a:ln>
          <a:effectLst>
            <a:outerShdw blurRad="57150" dist="19050" dir="5400000" algn="bl" rotWithShape="0">
              <a:srgbClr val="000000">
                <a:alpha val="239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g28a43d727a6_0_333"/>
          <p:cNvSpPr txBox="1">
            <a:spLocks noGrp="1"/>
          </p:cNvSpPr>
          <p:nvPr>
            <p:ph type="title"/>
          </p:nvPr>
        </p:nvSpPr>
        <p:spPr>
          <a:xfrm>
            <a:off x="946225" y="438481"/>
            <a:ext cx="9751800" cy="556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800"/>
              <a:buFont typeface="Montserrat"/>
              <a:buNone/>
            </a:pPr>
            <a:r>
              <a:rPr lang="en-US"/>
              <a:t>Considerations</a:t>
            </a:r>
            <a:endParaRPr/>
          </a:p>
        </p:txBody>
      </p:sp>
      <p:sp>
        <p:nvSpPr>
          <p:cNvPr id="214" name="Google Shape;214;g28a43d727a6_0_333"/>
          <p:cNvSpPr txBox="1">
            <a:spLocks noGrp="1"/>
          </p:cNvSpPr>
          <p:nvPr>
            <p:ph type="sldNum" idx="12"/>
          </p:nvPr>
        </p:nvSpPr>
        <p:spPr>
          <a:xfrm>
            <a:off x="11617200" y="6281389"/>
            <a:ext cx="685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1200"/>
              <a:buFont typeface="Open Sans"/>
              <a:buNone/>
            </a:pPr>
            <a:fld id="{00000000-1234-1234-1234-123412341234}" type="slidenum">
              <a:rPr lang="en-US"/>
              <a:t>5</a:t>
            </a:fld>
            <a:endParaRPr/>
          </a:p>
        </p:txBody>
      </p:sp>
      <p:sp>
        <p:nvSpPr>
          <p:cNvPr id="215" name="Google Shape;215;g28a43d727a6_0_333"/>
          <p:cNvSpPr txBox="1"/>
          <p:nvPr/>
        </p:nvSpPr>
        <p:spPr>
          <a:xfrm>
            <a:off x="435875" y="1208849"/>
            <a:ext cx="5271900" cy="4440300"/>
          </a:xfrm>
          <a:prstGeom prst="rect">
            <a:avLst/>
          </a:prstGeom>
          <a:noFill/>
          <a:ln>
            <a:noFill/>
          </a:ln>
        </p:spPr>
        <p:txBody>
          <a:bodyPr spcFirstLastPara="1" wrap="square" lIns="91425" tIns="45700" rIns="91425" bIns="45700" anchor="t" anchorCtr="0">
            <a:noAutofit/>
          </a:bodyPr>
          <a:lstStyle/>
          <a:p>
            <a:pPr marL="177800" marR="0" lvl="0" indent="0" algn="l" rtl="0">
              <a:lnSpc>
                <a:spcPct val="100000"/>
              </a:lnSpc>
              <a:spcBef>
                <a:spcPts val="0"/>
              </a:spcBef>
              <a:spcAft>
                <a:spcPts val="0"/>
              </a:spcAft>
              <a:buNone/>
            </a:pPr>
            <a:endParaRPr sz="1500" b="0" i="0" u="none" strike="noStrike" cap="none">
              <a:solidFill>
                <a:srgbClr val="FFFFFF"/>
              </a:solidFill>
              <a:latin typeface="Open Sans"/>
              <a:ea typeface="Open Sans"/>
              <a:cs typeface="Open Sans"/>
              <a:sym typeface="Open Sans"/>
            </a:endParaRPr>
          </a:p>
          <a:p>
            <a:pPr marL="457200" marR="0" lvl="0" indent="-279400" algn="l" rtl="0">
              <a:lnSpc>
                <a:spcPct val="100000"/>
              </a:lnSpc>
              <a:spcBef>
                <a:spcPts val="0"/>
              </a:spcBef>
              <a:spcAft>
                <a:spcPts val="0"/>
              </a:spcAft>
              <a:buClr>
                <a:srgbClr val="FFFFFF"/>
              </a:buClr>
              <a:buSzPts val="800"/>
              <a:buFont typeface="Open Sans"/>
              <a:buChar char="●"/>
            </a:pPr>
            <a:r>
              <a:rPr lang="en-US" sz="1500" b="0" i="0" u="none" strike="noStrike" cap="none">
                <a:solidFill>
                  <a:srgbClr val="FFFFFF"/>
                </a:solidFill>
                <a:latin typeface="Open Sans"/>
                <a:ea typeface="Open Sans"/>
                <a:cs typeface="Open Sans"/>
                <a:sym typeface="Open Sans"/>
              </a:rPr>
              <a:t>Adoption of Tip Reporting from parents, staff, and students</a:t>
            </a:r>
            <a:endParaRPr/>
          </a:p>
          <a:p>
            <a:pPr marL="457200" marR="0" lvl="0" indent="-228600" algn="l" rtl="0">
              <a:lnSpc>
                <a:spcPct val="100000"/>
              </a:lnSpc>
              <a:spcBef>
                <a:spcPts val="0"/>
              </a:spcBef>
              <a:spcAft>
                <a:spcPts val="0"/>
              </a:spcAft>
              <a:buClr>
                <a:srgbClr val="FFFFFF"/>
              </a:buClr>
              <a:buSzPts val="800"/>
              <a:buFont typeface="Open Sans"/>
              <a:buNone/>
            </a:pPr>
            <a:endParaRPr sz="1500" b="0" i="0" u="none" strike="noStrike" cap="none">
              <a:solidFill>
                <a:srgbClr val="FFFFFF"/>
              </a:solidFill>
              <a:latin typeface="Open Sans"/>
              <a:ea typeface="Open Sans"/>
              <a:cs typeface="Open Sans"/>
              <a:sym typeface="Open Sans"/>
            </a:endParaRPr>
          </a:p>
          <a:p>
            <a:pPr marL="457200" marR="0" lvl="0" indent="-279400" algn="l" rtl="0">
              <a:lnSpc>
                <a:spcPct val="100000"/>
              </a:lnSpc>
              <a:spcBef>
                <a:spcPts val="0"/>
              </a:spcBef>
              <a:spcAft>
                <a:spcPts val="0"/>
              </a:spcAft>
              <a:buClr>
                <a:srgbClr val="FFFFFF"/>
              </a:buClr>
              <a:buSzPts val="800"/>
              <a:buFont typeface="Open Sans"/>
              <a:buChar char="●"/>
            </a:pPr>
            <a:r>
              <a:rPr lang="en-US" sz="1500" b="0" i="0" u="none" strike="noStrike" cap="none">
                <a:solidFill>
                  <a:srgbClr val="FFFFFF"/>
                </a:solidFill>
                <a:latin typeface="Open Sans"/>
                <a:ea typeface="Open Sans"/>
                <a:cs typeface="Open Sans"/>
                <a:sym typeface="Open Sans"/>
              </a:rPr>
              <a:t>Universal and up-to-date safety language and protocols</a:t>
            </a:r>
            <a:endParaRPr/>
          </a:p>
          <a:p>
            <a:pPr marL="457200" marR="0" lvl="0" indent="-228600" algn="l" rtl="0">
              <a:lnSpc>
                <a:spcPct val="100000"/>
              </a:lnSpc>
              <a:spcBef>
                <a:spcPts val="0"/>
              </a:spcBef>
              <a:spcAft>
                <a:spcPts val="0"/>
              </a:spcAft>
              <a:buClr>
                <a:srgbClr val="FFFFFF"/>
              </a:buClr>
              <a:buSzPts val="800"/>
              <a:buFont typeface="Open Sans"/>
              <a:buNone/>
            </a:pPr>
            <a:endParaRPr sz="1500" b="0" i="0" u="none" strike="noStrike" cap="none">
              <a:solidFill>
                <a:srgbClr val="FFFFFF"/>
              </a:solidFill>
              <a:latin typeface="Open Sans"/>
              <a:ea typeface="Open Sans"/>
              <a:cs typeface="Open Sans"/>
              <a:sym typeface="Open Sans"/>
            </a:endParaRPr>
          </a:p>
          <a:p>
            <a:pPr marL="457200" marR="0" lvl="0" indent="-279400" algn="l" rtl="0">
              <a:lnSpc>
                <a:spcPct val="100000"/>
              </a:lnSpc>
              <a:spcBef>
                <a:spcPts val="0"/>
              </a:spcBef>
              <a:spcAft>
                <a:spcPts val="0"/>
              </a:spcAft>
              <a:buClr>
                <a:srgbClr val="FFFFFF"/>
              </a:buClr>
              <a:buSzPts val="800"/>
              <a:buFont typeface="Open Sans"/>
              <a:buChar char="●"/>
            </a:pPr>
            <a:r>
              <a:rPr lang="en-US" sz="1500" b="0" i="0" u="none" strike="noStrike" cap="none">
                <a:solidFill>
                  <a:srgbClr val="FFFFFF"/>
                </a:solidFill>
                <a:latin typeface="Open Sans"/>
                <a:ea typeface="Open Sans"/>
                <a:cs typeface="Open Sans"/>
                <a:sym typeface="Open Sans"/>
              </a:rPr>
              <a:t>Are all Archdiocese schools practicing drills</a:t>
            </a:r>
            <a:endParaRPr/>
          </a:p>
          <a:p>
            <a:pPr marL="457200" marR="0" lvl="0" indent="-228600" algn="l" rtl="0">
              <a:lnSpc>
                <a:spcPct val="100000"/>
              </a:lnSpc>
              <a:spcBef>
                <a:spcPts val="0"/>
              </a:spcBef>
              <a:spcAft>
                <a:spcPts val="0"/>
              </a:spcAft>
              <a:buClr>
                <a:srgbClr val="FFFFFF"/>
              </a:buClr>
              <a:buSzPts val="800"/>
              <a:buFont typeface="Open Sans"/>
              <a:buNone/>
            </a:pPr>
            <a:endParaRPr sz="1500" b="0" i="0" u="none" strike="noStrike" cap="none">
              <a:solidFill>
                <a:srgbClr val="FFFFFF"/>
              </a:solidFill>
              <a:latin typeface="Open Sans"/>
              <a:ea typeface="Open Sans"/>
              <a:cs typeface="Open Sans"/>
              <a:sym typeface="Open Sans"/>
            </a:endParaRPr>
          </a:p>
          <a:p>
            <a:pPr marL="457200" marR="0" lvl="0" indent="-279400" algn="l" rtl="0">
              <a:lnSpc>
                <a:spcPct val="100000"/>
              </a:lnSpc>
              <a:spcBef>
                <a:spcPts val="0"/>
              </a:spcBef>
              <a:spcAft>
                <a:spcPts val="0"/>
              </a:spcAft>
              <a:buClr>
                <a:srgbClr val="FFFFFF"/>
              </a:buClr>
              <a:buSzPts val="800"/>
              <a:buFont typeface="Open Sans"/>
              <a:buChar char="●"/>
            </a:pPr>
            <a:r>
              <a:rPr lang="en-US" sz="1500" b="0" i="0" u="none" strike="noStrike" cap="none">
                <a:solidFill>
                  <a:srgbClr val="FFFFFF"/>
                </a:solidFill>
                <a:latin typeface="Open Sans"/>
                <a:ea typeface="Open Sans"/>
                <a:cs typeface="Open Sans"/>
                <a:sym typeface="Open Sans"/>
              </a:rPr>
              <a:t>Response Times – 75% of Active Shooter incidents occur in the first 5 minutes</a:t>
            </a:r>
            <a:endParaRPr/>
          </a:p>
          <a:p>
            <a:pPr marL="457200" marR="0" lvl="0" indent="-228600" algn="l" rtl="0">
              <a:lnSpc>
                <a:spcPct val="100000"/>
              </a:lnSpc>
              <a:spcBef>
                <a:spcPts val="0"/>
              </a:spcBef>
              <a:spcAft>
                <a:spcPts val="0"/>
              </a:spcAft>
              <a:buClr>
                <a:srgbClr val="FFFFFF"/>
              </a:buClr>
              <a:buSzPts val="800"/>
              <a:buFont typeface="Open Sans"/>
              <a:buNone/>
            </a:pPr>
            <a:endParaRPr sz="1500" b="0" i="0" u="none" strike="noStrike" cap="none">
              <a:solidFill>
                <a:srgbClr val="FFFFFF"/>
              </a:solidFill>
              <a:latin typeface="Open Sans"/>
              <a:ea typeface="Open Sans"/>
              <a:cs typeface="Open Sans"/>
              <a:sym typeface="Open Sans"/>
            </a:endParaRPr>
          </a:p>
          <a:p>
            <a:pPr marL="457200" marR="0" lvl="0" indent="-279400" algn="l" rtl="0">
              <a:lnSpc>
                <a:spcPct val="100000"/>
              </a:lnSpc>
              <a:spcBef>
                <a:spcPts val="0"/>
              </a:spcBef>
              <a:spcAft>
                <a:spcPts val="0"/>
              </a:spcAft>
              <a:buClr>
                <a:srgbClr val="FFFFFF"/>
              </a:buClr>
              <a:buSzPts val="800"/>
              <a:buFont typeface="Open Sans"/>
              <a:buChar char="●"/>
            </a:pPr>
            <a:r>
              <a:rPr lang="en-US" sz="1500" b="0" i="0" u="none" strike="noStrike" cap="none">
                <a:solidFill>
                  <a:srgbClr val="FFFFFF"/>
                </a:solidFill>
                <a:latin typeface="Open Sans"/>
                <a:ea typeface="Open Sans"/>
                <a:cs typeface="Open Sans"/>
                <a:sym typeface="Open Sans"/>
              </a:rPr>
              <a:t>Liabilities</a:t>
            </a:r>
            <a:endParaRPr/>
          </a:p>
          <a:p>
            <a:pPr marL="457200" marR="0" lvl="0" indent="-228600" algn="l" rtl="0">
              <a:lnSpc>
                <a:spcPct val="100000"/>
              </a:lnSpc>
              <a:spcBef>
                <a:spcPts val="0"/>
              </a:spcBef>
              <a:spcAft>
                <a:spcPts val="0"/>
              </a:spcAft>
              <a:buClr>
                <a:srgbClr val="FFFFFF"/>
              </a:buClr>
              <a:buSzPts val="800"/>
              <a:buFont typeface="Open Sans"/>
              <a:buNone/>
            </a:pPr>
            <a:endParaRPr sz="1500" b="0" i="0" u="none" strike="noStrike" cap="none">
              <a:solidFill>
                <a:srgbClr val="FFFFFF"/>
              </a:solidFill>
              <a:latin typeface="Open Sans"/>
              <a:ea typeface="Open Sans"/>
              <a:cs typeface="Open Sans"/>
              <a:sym typeface="Open Sans"/>
            </a:endParaRPr>
          </a:p>
          <a:p>
            <a:pPr marL="457200" marR="0" lvl="0" indent="-279400" algn="l" rtl="0">
              <a:lnSpc>
                <a:spcPct val="100000"/>
              </a:lnSpc>
              <a:spcBef>
                <a:spcPts val="0"/>
              </a:spcBef>
              <a:spcAft>
                <a:spcPts val="0"/>
              </a:spcAft>
              <a:buClr>
                <a:srgbClr val="FFFFFF"/>
              </a:buClr>
              <a:buSzPts val="800"/>
              <a:buFont typeface="Open Sans"/>
              <a:buChar char="●"/>
            </a:pPr>
            <a:r>
              <a:rPr lang="en-US" sz="1500" b="0" i="0" u="none" strike="noStrike" cap="none">
                <a:solidFill>
                  <a:srgbClr val="FFFFFF"/>
                </a:solidFill>
                <a:latin typeface="Open Sans"/>
                <a:ea typeface="Open Sans"/>
                <a:cs typeface="Open Sans"/>
                <a:sym typeface="Open Sans"/>
              </a:rPr>
              <a:t>Are we effectively accounting for staff and students </a:t>
            </a:r>
            <a:endParaRPr/>
          </a:p>
          <a:p>
            <a:pPr marL="457200" marR="0" lvl="0" indent="-228600" algn="l" rtl="0">
              <a:lnSpc>
                <a:spcPct val="100000"/>
              </a:lnSpc>
              <a:spcBef>
                <a:spcPts val="0"/>
              </a:spcBef>
              <a:spcAft>
                <a:spcPts val="0"/>
              </a:spcAft>
              <a:buClr>
                <a:srgbClr val="FFFFFF"/>
              </a:buClr>
              <a:buSzPts val="800"/>
              <a:buFont typeface="Open Sans"/>
              <a:buNone/>
            </a:pPr>
            <a:endParaRPr sz="1500" b="0" i="0" u="none" strike="noStrike" cap="none">
              <a:solidFill>
                <a:srgbClr val="FFFFFF"/>
              </a:solidFill>
              <a:latin typeface="Open Sans"/>
              <a:ea typeface="Open Sans"/>
              <a:cs typeface="Open Sans"/>
              <a:sym typeface="Open Sans"/>
            </a:endParaRPr>
          </a:p>
          <a:p>
            <a:pPr marL="457200" marR="0" lvl="0" indent="-279400" algn="l" rtl="0">
              <a:lnSpc>
                <a:spcPct val="100000"/>
              </a:lnSpc>
              <a:spcBef>
                <a:spcPts val="0"/>
              </a:spcBef>
              <a:spcAft>
                <a:spcPts val="0"/>
              </a:spcAft>
              <a:buClr>
                <a:srgbClr val="FFFFFF"/>
              </a:buClr>
              <a:buSzPts val="800"/>
              <a:buFont typeface="Open Sans"/>
              <a:buChar char="●"/>
            </a:pPr>
            <a:r>
              <a:rPr lang="en-US" sz="1500" b="0" i="0" u="none" strike="noStrike" cap="none">
                <a:solidFill>
                  <a:srgbClr val="FFFFFF"/>
                </a:solidFill>
                <a:latin typeface="Open Sans"/>
                <a:ea typeface="Open Sans"/>
                <a:cs typeface="Open Sans"/>
                <a:sym typeface="Open Sans"/>
              </a:rPr>
              <a:t>What integrations are needed with today’s systems</a:t>
            </a:r>
            <a:endParaRPr/>
          </a:p>
          <a:p>
            <a:pPr marL="457200" marR="0" lvl="0" indent="-228600" algn="l" rtl="0">
              <a:lnSpc>
                <a:spcPct val="100000"/>
              </a:lnSpc>
              <a:spcBef>
                <a:spcPts val="0"/>
              </a:spcBef>
              <a:spcAft>
                <a:spcPts val="0"/>
              </a:spcAft>
              <a:buClr>
                <a:srgbClr val="FFFFFF"/>
              </a:buClr>
              <a:buSzPts val="800"/>
              <a:buFont typeface="Open Sans"/>
              <a:buNone/>
            </a:pPr>
            <a:endParaRPr sz="1500" b="0" i="0" u="none" strike="noStrike" cap="none">
              <a:solidFill>
                <a:srgbClr val="FFFFFF"/>
              </a:solidFill>
              <a:latin typeface="Open Sans"/>
              <a:ea typeface="Open Sans"/>
              <a:cs typeface="Open Sans"/>
              <a:sym typeface="Open Sans"/>
            </a:endParaRPr>
          </a:p>
          <a:p>
            <a:pPr marL="457200" marR="0" lvl="0" indent="-279400" algn="l" rtl="0">
              <a:lnSpc>
                <a:spcPct val="100000"/>
              </a:lnSpc>
              <a:spcBef>
                <a:spcPts val="0"/>
              </a:spcBef>
              <a:spcAft>
                <a:spcPts val="0"/>
              </a:spcAft>
              <a:buClr>
                <a:srgbClr val="FFFFFF"/>
              </a:buClr>
              <a:buSzPts val="800"/>
              <a:buFont typeface="Open Sans"/>
              <a:buChar char="●"/>
            </a:pPr>
            <a:r>
              <a:rPr lang="en-US" sz="1500" b="0" i="0" u="none" strike="noStrike" cap="none">
                <a:solidFill>
                  <a:srgbClr val="FFFFFF"/>
                </a:solidFill>
                <a:latin typeface="Open Sans"/>
                <a:ea typeface="Open Sans"/>
                <a:cs typeface="Open Sans"/>
                <a:sym typeface="Open Sans"/>
              </a:rPr>
              <a:t>Enrollment and Community perception</a:t>
            </a:r>
            <a:br>
              <a:rPr lang="en-US" sz="1500" b="0" i="0" u="none" strike="noStrike" cap="none">
                <a:solidFill>
                  <a:srgbClr val="FFFFFF"/>
                </a:solidFill>
                <a:latin typeface="Open Sans"/>
                <a:ea typeface="Open Sans"/>
                <a:cs typeface="Open Sans"/>
                <a:sym typeface="Open Sans"/>
              </a:rPr>
            </a:br>
            <a:endParaRPr sz="1500" b="0" i="0" u="none" strike="noStrike" cap="none">
              <a:solidFill>
                <a:srgbClr val="FFFFFF"/>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FFFFFF"/>
                </a:solidFill>
                <a:latin typeface="Open Sans"/>
                <a:ea typeface="Open Sans"/>
                <a:cs typeface="Open Sans"/>
                <a:sym typeface="Open Sans"/>
              </a:rPr>
              <a:t>   </a:t>
            </a:r>
            <a:endParaRPr sz="1500" b="0" i="0" u="none" strike="noStrike" cap="none">
              <a:solidFill>
                <a:srgbClr val="FFFFFF"/>
              </a:solidFill>
              <a:latin typeface="Open Sans"/>
              <a:ea typeface="Open Sans"/>
              <a:cs typeface="Open Sans"/>
              <a:sym typeface="Open Sans"/>
            </a:endParaRPr>
          </a:p>
        </p:txBody>
      </p:sp>
      <p:sp>
        <p:nvSpPr>
          <p:cNvPr id="216" name="Google Shape;216;g28a43d727a6_0_333"/>
          <p:cNvSpPr/>
          <p:nvPr/>
        </p:nvSpPr>
        <p:spPr>
          <a:xfrm>
            <a:off x="6131345" y="3146168"/>
            <a:ext cx="1114500" cy="1114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217" name="Google Shape;217;g28a43d727a6_0_333"/>
          <p:cNvSpPr/>
          <p:nvPr/>
        </p:nvSpPr>
        <p:spPr>
          <a:xfrm>
            <a:off x="8335797" y="3148459"/>
            <a:ext cx="1114500" cy="11145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218" name="Google Shape;218;g28a43d727a6_0_333"/>
          <p:cNvSpPr/>
          <p:nvPr/>
        </p:nvSpPr>
        <p:spPr>
          <a:xfrm>
            <a:off x="10540249" y="3146168"/>
            <a:ext cx="1114500" cy="11145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219" name="Google Shape;219;g28a43d727a6_0_333"/>
          <p:cNvSpPr/>
          <p:nvPr/>
        </p:nvSpPr>
        <p:spPr>
          <a:xfrm>
            <a:off x="8062512" y="4308780"/>
            <a:ext cx="16611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Open Sans"/>
                <a:ea typeface="Open Sans"/>
                <a:cs typeface="Open Sans"/>
                <a:sym typeface="Open Sans"/>
              </a:rPr>
              <a:t>50 States</a:t>
            </a:r>
            <a:br>
              <a:rPr lang="en-US" sz="1400" b="1" i="0" u="none" strike="noStrike" cap="none">
                <a:solidFill>
                  <a:srgbClr val="FFFFFF"/>
                </a:solidFill>
                <a:latin typeface="Open Sans"/>
                <a:ea typeface="Open Sans"/>
                <a:cs typeface="Open Sans"/>
                <a:sym typeface="Open Sans"/>
              </a:rPr>
            </a:br>
            <a:r>
              <a:rPr lang="en-US" sz="1400" b="1" i="0" u="none" strike="noStrike" cap="none">
                <a:solidFill>
                  <a:srgbClr val="FFFFFF"/>
                </a:solidFill>
                <a:latin typeface="Open Sans"/>
                <a:ea typeface="Open Sans"/>
                <a:cs typeface="Open Sans"/>
                <a:sym typeface="Open Sans"/>
              </a:rPr>
              <a:t>33 Countries</a:t>
            </a:r>
            <a:endParaRPr sz="1000" b="1" i="0" u="none" strike="noStrike" cap="none">
              <a:solidFill>
                <a:srgbClr val="000000"/>
              </a:solidFill>
              <a:latin typeface="Arial"/>
              <a:ea typeface="Arial"/>
              <a:cs typeface="Arial"/>
              <a:sym typeface="Arial"/>
            </a:endParaRPr>
          </a:p>
        </p:txBody>
      </p:sp>
      <p:sp>
        <p:nvSpPr>
          <p:cNvPr id="220" name="Google Shape;220;g28a43d727a6_0_333"/>
          <p:cNvSpPr/>
          <p:nvPr/>
        </p:nvSpPr>
        <p:spPr>
          <a:xfrm>
            <a:off x="10537097" y="4308780"/>
            <a:ext cx="1117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Open Sans"/>
                <a:ea typeface="Open Sans"/>
                <a:cs typeface="Open Sans"/>
                <a:sym typeface="Open Sans"/>
              </a:rPr>
              <a:t>10 Years</a:t>
            </a:r>
            <a:endParaRPr sz="1000" b="1" i="0" u="none" strike="noStrike" cap="none">
              <a:solidFill>
                <a:srgbClr val="000000"/>
              </a:solidFill>
              <a:latin typeface="Arial"/>
              <a:ea typeface="Arial"/>
              <a:cs typeface="Arial"/>
              <a:sym typeface="Arial"/>
            </a:endParaRPr>
          </a:p>
        </p:txBody>
      </p:sp>
      <p:sp>
        <p:nvSpPr>
          <p:cNvPr id="221" name="Google Shape;221;g28a43d727a6_0_333"/>
          <p:cNvSpPr/>
          <p:nvPr/>
        </p:nvSpPr>
        <p:spPr>
          <a:xfrm>
            <a:off x="5794643" y="4308780"/>
            <a:ext cx="17340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Open Sans"/>
                <a:ea typeface="Open Sans"/>
                <a:cs typeface="Open Sans"/>
                <a:sym typeface="Open Sans"/>
              </a:rPr>
              <a:t>16k+ Organizations</a:t>
            </a:r>
            <a:endParaRPr sz="1000" b="1" i="0" u="none" strike="noStrike" cap="none">
              <a:solidFill>
                <a:srgbClr val="000000"/>
              </a:solidFill>
              <a:latin typeface="Arial"/>
              <a:ea typeface="Arial"/>
              <a:cs typeface="Arial"/>
              <a:sym typeface="Arial"/>
            </a:endParaRPr>
          </a:p>
        </p:txBody>
      </p:sp>
      <p:sp>
        <p:nvSpPr>
          <p:cNvPr id="222" name="Google Shape;222;g28a43d727a6_0_333"/>
          <p:cNvSpPr/>
          <p:nvPr/>
        </p:nvSpPr>
        <p:spPr>
          <a:xfrm>
            <a:off x="478825" y="2152600"/>
            <a:ext cx="50154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rgbClr val="000000"/>
              </a:solidFill>
              <a:latin typeface="Arial"/>
              <a:ea typeface="Arial"/>
              <a:cs typeface="Arial"/>
              <a:sym typeface="Arial"/>
            </a:endParaRPr>
          </a:p>
        </p:txBody>
      </p:sp>
      <p:pic>
        <p:nvPicPr>
          <p:cNvPr id="223" name="Google Shape;223;g28a43d727a6_0_333"/>
          <p:cNvPicPr preferRelativeResize="0"/>
          <p:nvPr/>
        </p:nvPicPr>
        <p:blipFill rotWithShape="1">
          <a:blip r:embed="rId4">
            <a:alphaModFix/>
          </a:blip>
          <a:srcRect/>
          <a:stretch/>
        </p:blipFill>
        <p:spPr>
          <a:xfrm>
            <a:off x="10229525" y="6189000"/>
            <a:ext cx="1580249" cy="702326"/>
          </a:xfrm>
          <a:prstGeom prst="rect">
            <a:avLst/>
          </a:prstGeom>
          <a:noFill/>
          <a:ln>
            <a:noFill/>
          </a:ln>
        </p:spPr>
      </p:pic>
      <p:pic>
        <p:nvPicPr>
          <p:cNvPr id="224" name="Google Shape;224;g28a43d727a6_0_333"/>
          <p:cNvPicPr preferRelativeResize="0"/>
          <p:nvPr/>
        </p:nvPicPr>
        <p:blipFill rotWithShape="1">
          <a:blip r:embed="rId5">
            <a:alphaModFix/>
          </a:blip>
          <a:srcRect/>
          <a:stretch/>
        </p:blipFill>
        <p:spPr>
          <a:xfrm>
            <a:off x="10697987" y="3305562"/>
            <a:ext cx="795725" cy="795725"/>
          </a:xfrm>
          <a:prstGeom prst="rect">
            <a:avLst/>
          </a:prstGeom>
          <a:noFill/>
          <a:ln>
            <a:noFill/>
          </a:ln>
        </p:spPr>
      </p:pic>
      <p:pic>
        <p:nvPicPr>
          <p:cNvPr id="225" name="Google Shape;225;g28a43d727a6_0_333"/>
          <p:cNvPicPr preferRelativeResize="0"/>
          <p:nvPr/>
        </p:nvPicPr>
        <p:blipFill rotWithShape="1">
          <a:blip r:embed="rId6">
            <a:alphaModFix/>
          </a:blip>
          <a:srcRect/>
          <a:stretch/>
        </p:blipFill>
        <p:spPr>
          <a:xfrm>
            <a:off x="8413737" y="3226411"/>
            <a:ext cx="984963" cy="984938"/>
          </a:xfrm>
          <a:prstGeom prst="rect">
            <a:avLst/>
          </a:prstGeom>
          <a:noFill/>
          <a:ln>
            <a:noFill/>
          </a:ln>
        </p:spPr>
      </p:pic>
      <p:pic>
        <p:nvPicPr>
          <p:cNvPr id="226" name="Google Shape;226;g28a43d727a6_0_333"/>
          <p:cNvPicPr preferRelativeResize="0"/>
          <p:nvPr/>
        </p:nvPicPr>
        <p:blipFill rotWithShape="1">
          <a:blip r:embed="rId7">
            <a:alphaModFix/>
          </a:blip>
          <a:srcRect/>
          <a:stretch/>
        </p:blipFill>
        <p:spPr>
          <a:xfrm>
            <a:off x="6234577" y="3249388"/>
            <a:ext cx="908050" cy="908050"/>
          </a:xfrm>
          <a:prstGeom prst="rect">
            <a:avLst/>
          </a:prstGeom>
          <a:noFill/>
          <a:ln>
            <a:noFill/>
          </a:ln>
        </p:spPr>
      </p:pic>
      <p:pic>
        <p:nvPicPr>
          <p:cNvPr id="227" name="Google Shape;227;g28a43d727a6_0_333"/>
          <p:cNvPicPr preferRelativeResize="0"/>
          <p:nvPr/>
        </p:nvPicPr>
        <p:blipFill rotWithShape="1">
          <a:blip r:embed="rId8">
            <a:alphaModFix/>
          </a:blip>
          <a:srcRect/>
          <a:stretch/>
        </p:blipFill>
        <p:spPr>
          <a:xfrm>
            <a:off x="674050" y="6283625"/>
            <a:ext cx="6329176" cy="445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fade">
                                      <p:cBhvr>
                                        <p:cTn id="7" dur="500"/>
                                        <p:tgtEl>
                                          <p:spTgt spid="2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2"/>
                                        </p:tgtEl>
                                        <p:attrNameLst>
                                          <p:attrName>style.visibility</p:attrName>
                                        </p:attrNameLst>
                                      </p:cBhvr>
                                      <p:to>
                                        <p:strVal val="visible"/>
                                      </p:to>
                                    </p:set>
                                    <p:animEffect transition="in" filter="fade">
                                      <p:cBhvr>
                                        <p:cTn id="11" dur="500"/>
                                        <p:tgtEl>
                                          <p:spTgt spid="2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5"/>
                                        </p:tgtEl>
                                        <p:attrNameLst>
                                          <p:attrName>style.visibility</p:attrName>
                                        </p:attrNameLst>
                                      </p:cBhvr>
                                      <p:to>
                                        <p:strVal val="visible"/>
                                      </p:to>
                                    </p:set>
                                    <p:animEffect transition="in" filter="fade">
                                      <p:cBhvr>
                                        <p:cTn id="15" dur="500"/>
                                        <p:tgtEl>
                                          <p:spTgt spid="215"/>
                                        </p:tgtEl>
                                      </p:cBhvr>
                                    </p:animEffect>
                                  </p:childTnLst>
                                </p:cTn>
                              </p:par>
                            </p:childTnLst>
                          </p:cTn>
                        </p:par>
                        <p:par>
                          <p:cTn id="16" fill="hold">
                            <p:stCondLst>
                              <p:cond delay="1500"/>
                            </p:stCondLst>
                            <p:childTnLst>
                              <p:par>
                                <p:cTn id="17" presetID="23" presetClass="entr" presetSubtype="16" fill="hold" nodeType="afterEffect">
                                  <p:stCondLst>
                                    <p:cond delay="0"/>
                                  </p:stCondLst>
                                  <p:childTnLst>
                                    <p:set>
                                      <p:cBhvr>
                                        <p:cTn id="18" dur="1" fill="hold">
                                          <p:stCondLst>
                                            <p:cond delay="0"/>
                                          </p:stCondLst>
                                        </p:cTn>
                                        <p:tgtEl>
                                          <p:spTgt spid="216"/>
                                        </p:tgtEl>
                                        <p:attrNameLst>
                                          <p:attrName>style.visibility</p:attrName>
                                        </p:attrNameLst>
                                      </p:cBhvr>
                                      <p:to>
                                        <p:strVal val="visible"/>
                                      </p:to>
                                    </p:set>
                                    <p:anim calcmode="lin" valueType="num">
                                      <p:cBhvr additive="base">
                                        <p:cTn id="19" dur="500"/>
                                        <p:tgtEl>
                                          <p:spTgt spid="216"/>
                                        </p:tgtEl>
                                        <p:attrNameLst>
                                          <p:attrName>ppt_w</p:attrName>
                                        </p:attrNameLst>
                                      </p:cBhvr>
                                      <p:tavLst>
                                        <p:tav tm="0">
                                          <p:val>
                                            <p:strVal val="0"/>
                                          </p:val>
                                        </p:tav>
                                        <p:tav tm="100000">
                                          <p:val>
                                            <p:strVal val="#ppt_w"/>
                                          </p:val>
                                        </p:tav>
                                      </p:tavLst>
                                    </p:anim>
                                    <p:anim calcmode="lin" valueType="num">
                                      <p:cBhvr additive="base">
                                        <p:cTn id="20" dur="500"/>
                                        <p:tgtEl>
                                          <p:spTgt spid="216"/>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17"/>
                                        </p:tgtEl>
                                        <p:attrNameLst>
                                          <p:attrName>style.visibility</p:attrName>
                                        </p:attrNameLst>
                                      </p:cBhvr>
                                      <p:to>
                                        <p:strVal val="visible"/>
                                      </p:to>
                                    </p:set>
                                    <p:anim calcmode="lin" valueType="num">
                                      <p:cBhvr additive="base">
                                        <p:cTn id="23" dur="500"/>
                                        <p:tgtEl>
                                          <p:spTgt spid="217"/>
                                        </p:tgtEl>
                                        <p:attrNameLst>
                                          <p:attrName>ppt_w</p:attrName>
                                        </p:attrNameLst>
                                      </p:cBhvr>
                                      <p:tavLst>
                                        <p:tav tm="0">
                                          <p:val>
                                            <p:strVal val="0"/>
                                          </p:val>
                                        </p:tav>
                                        <p:tav tm="100000">
                                          <p:val>
                                            <p:strVal val="#ppt_w"/>
                                          </p:val>
                                        </p:tav>
                                      </p:tavLst>
                                    </p:anim>
                                    <p:anim calcmode="lin" valueType="num">
                                      <p:cBhvr additive="base">
                                        <p:cTn id="24" dur="500"/>
                                        <p:tgtEl>
                                          <p:spTgt spid="217"/>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18"/>
                                        </p:tgtEl>
                                        <p:attrNameLst>
                                          <p:attrName>style.visibility</p:attrName>
                                        </p:attrNameLst>
                                      </p:cBhvr>
                                      <p:to>
                                        <p:strVal val="visible"/>
                                      </p:to>
                                    </p:set>
                                    <p:anim calcmode="lin" valueType="num">
                                      <p:cBhvr additive="base">
                                        <p:cTn id="27" dur="500"/>
                                        <p:tgtEl>
                                          <p:spTgt spid="218"/>
                                        </p:tgtEl>
                                        <p:attrNameLst>
                                          <p:attrName>ppt_w</p:attrName>
                                        </p:attrNameLst>
                                      </p:cBhvr>
                                      <p:tavLst>
                                        <p:tav tm="0">
                                          <p:val>
                                            <p:strVal val="0"/>
                                          </p:val>
                                        </p:tav>
                                        <p:tav tm="100000">
                                          <p:val>
                                            <p:strVal val="#ppt_w"/>
                                          </p:val>
                                        </p:tav>
                                      </p:tavLst>
                                    </p:anim>
                                    <p:anim calcmode="lin" valueType="num">
                                      <p:cBhvr additive="base">
                                        <p:cTn id="28" dur="500"/>
                                        <p:tgtEl>
                                          <p:spTgt spid="218"/>
                                        </p:tgtEl>
                                        <p:attrNameLst>
                                          <p:attrName>ppt_h</p:attrName>
                                        </p:attrNameLst>
                                      </p:cBhvr>
                                      <p:tavLst>
                                        <p:tav tm="0">
                                          <p:val>
                                            <p:strVal val="0"/>
                                          </p:val>
                                        </p:tav>
                                        <p:tav tm="100000">
                                          <p:val>
                                            <p:strVal val="#ppt_h"/>
                                          </p:val>
                                        </p:tav>
                                      </p:tavLst>
                                    </p:anim>
                                  </p:childTnLst>
                                </p:cTn>
                              </p:par>
                            </p:childTnLst>
                          </p:cTn>
                        </p:par>
                        <p:par>
                          <p:cTn id="29" fill="hold">
                            <p:stCondLst>
                              <p:cond delay="2000"/>
                            </p:stCondLst>
                            <p:childTnLst>
                              <p:par>
                                <p:cTn id="30" presetID="23" presetClass="entr" presetSubtype="16" fill="hold" nodeType="afterEffect">
                                  <p:stCondLst>
                                    <p:cond delay="0"/>
                                  </p:stCondLst>
                                  <p:childTnLst>
                                    <p:set>
                                      <p:cBhvr>
                                        <p:cTn id="31" dur="1" fill="hold">
                                          <p:stCondLst>
                                            <p:cond delay="0"/>
                                          </p:stCondLst>
                                        </p:cTn>
                                        <p:tgtEl>
                                          <p:spTgt spid="221"/>
                                        </p:tgtEl>
                                        <p:attrNameLst>
                                          <p:attrName>style.visibility</p:attrName>
                                        </p:attrNameLst>
                                      </p:cBhvr>
                                      <p:to>
                                        <p:strVal val="visible"/>
                                      </p:to>
                                    </p:set>
                                    <p:anim calcmode="lin" valueType="num">
                                      <p:cBhvr additive="base">
                                        <p:cTn id="32" dur="500"/>
                                        <p:tgtEl>
                                          <p:spTgt spid="221"/>
                                        </p:tgtEl>
                                        <p:attrNameLst>
                                          <p:attrName>ppt_w</p:attrName>
                                        </p:attrNameLst>
                                      </p:cBhvr>
                                      <p:tavLst>
                                        <p:tav tm="0">
                                          <p:val>
                                            <p:strVal val="0"/>
                                          </p:val>
                                        </p:tav>
                                        <p:tav tm="100000">
                                          <p:val>
                                            <p:strVal val="#ppt_w"/>
                                          </p:val>
                                        </p:tav>
                                      </p:tavLst>
                                    </p:anim>
                                    <p:anim calcmode="lin" valueType="num">
                                      <p:cBhvr additive="base">
                                        <p:cTn id="33" dur="500"/>
                                        <p:tgtEl>
                                          <p:spTgt spid="221"/>
                                        </p:tgtEl>
                                        <p:attrNameLst>
                                          <p:attrName>ppt_h</p:attrName>
                                        </p:attrNameLst>
                                      </p:cBhvr>
                                      <p:tavLst>
                                        <p:tav tm="0">
                                          <p:val>
                                            <p:strVal val="0"/>
                                          </p:val>
                                        </p:tav>
                                        <p:tav tm="100000">
                                          <p:val>
                                            <p:strVal val="#ppt_h"/>
                                          </p:val>
                                        </p:tav>
                                      </p:tavLst>
                                    </p:anim>
                                  </p:childTnLst>
                                </p:cTn>
                              </p:par>
                              <p:par>
                                <p:cTn id="34" presetID="23" presetClass="entr" presetSubtype="16" fill="hold" nodeType="withEffect">
                                  <p:stCondLst>
                                    <p:cond delay="0"/>
                                  </p:stCondLst>
                                  <p:childTnLst>
                                    <p:set>
                                      <p:cBhvr>
                                        <p:cTn id="35" dur="1" fill="hold">
                                          <p:stCondLst>
                                            <p:cond delay="0"/>
                                          </p:stCondLst>
                                        </p:cTn>
                                        <p:tgtEl>
                                          <p:spTgt spid="219"/>
                                        </p:tgtEl>
                                        <p:attrNameLst>
                                          <p:attrName>style.visibility</p:attrName>
                                        </p:attrNameLst>
                                      </p:cBhvr>
                                      <p:to>
                                        <p:strVal val="visible"/>
                                      </p:to>
                                    </p:set>
                                    <p:anim calcmode="lin" valueType="num">
                                      <p:cBhvr additive="base">
                                        <p:cTn id="36" dur="500"/>
                                        <p:tgtEl>
                                          <p:spTgt spid="219"/>
                                        </p:tgtEl>
                                        <p:attrNameLst>
                                          <p:attrName>ppt_w</p:attrName>
                                        </p:attrNameLst>
                                      </p:cBhvr>
                                      <p:tavLst>
                                        <p:tav tm="0">
                                          <p:val>
                                            <p:strVal val="0"/>
                                          </p:val>
                                        </p:tav>
                                        <p:tav tm="100000">
                                          <p:val>
                                            <p:strVal val="#ppt_w"/>
                                          </p:val>
                                        </p:tav>
                                      </p:tavLst>
                                    </p:anim>
                                    <p:anim calcmode="lin" valueType="num">
                                      <p:cBhvr additive="base">
                                        <p:cTn id="37" dur="500"/>
                                        <p:tgtEl>
                                          <p:spTgt spid="219"/>
                                        </p:tgtEl>
                                        <p:attrNameLst>
                                          <p:attrName>ppt_h</p:attrName>
                                        </p:attrNameLst>
                                      </p:cBhvr>
                                      <p:tavLst>
                                        <p:tav tm="0">
                                          <p:val>
                                            <p:strVal val="0"/>
                                          </p:val>
                                        </p:tav>
                                        <p:tav tm="100000">
                                          <p:val>
                                            <p:strVal val="#ppt_h"/>
                                          </p:val>
                                        </p:tav>
                                      </p:tavLst>
                                    </p:anim>
                                  </p:childTnLst>
                                </p:cTn>
                              </p:par>
                              <p:par>
                                <p:cTn id="38" presetID="23" presetClass="entr" presetSubtype="16" fill="hold" nodeType="withEffect">
                                  <p:stCondLst>
                                    <p:cond delay="0"/>
                                  </p:stCondLst>
                                  <p:childTnLst>
                                    <p:set>
                                      <p:cBhvr>
                                        <p:cTn id="39" dur="1" fill="hold">
                                          <p:stCondLst>
                                            <p:cond delay="0"/>
                                          </p:stCondLst>
                                        </p:cTn>
                                        <p:tgtEl>
                                          <p:spTgt spid="220"/>
                                        </p:tgtEl>
                                        <p:attrNameLst>
                                          <p:attrName>style.visibility</p:attrName>
                                        </p:attrNameLst>
                                      </p:cBhvr>
                                      <p:to>
                                        <p:strVal val="visible"/>
                                      </p:to>
                                    </p:set>
                                    <p:anim calcmode="lin" valueType="num">
                                      <p:cBhvr additive="base">
                                        <p:cTn id="40" dur="500"/>
                                        <p:tgtEl>
                                          <p:spTgt spid="220"/>
                                        </p:tgtEl>
                                        <p:attrNameLst>
                                          <p:attrName>ppt_w</p:attrName>
                                        </p:attrNameLst>
                                      </p:cBhvr>
                                      <p:tavLst>
                                        <p:tav tm="0">
                                          <p:val>
                                            <p:strVal val="0"/>
                                          </p:val>
                                        </p:tav>
                                        <p:tav tm="100000">
                                          <p:val>
                                            <p:strVal val="#ppt_w"/>
                                          </p:val>
                                        </p:tav>
                                      </p:tavLst>
                                    </p:anim>
                                    <p:anim calcmode="lin" valueType="num">
                                      <p:cBhvr additive="base">
                                        <p:cTn id="41" dur="500"/>
                                        <p:tgtEl>
                                          <p:spTgt spid="22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g15cddc951c2_0_45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What do you do with the assessment?</a:t>
            </a:r>
            <a:endParaRPr/>
          </a:p>
        </p:txBody>
      </p:sp>
      <p:sp>
        <p:nvSpPr>
          <p:cNvPr id="654" name="Google Shape;654;g15cddc951c2_0_451"/>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a:bodyPr>
          <a:lstStyle/>
          <a:p>
            <a:pPr marL="457200" lvl="0" indent="-444500" algn="l" rtl="0">
              <a:lnSpc>
                <a:spcPct val="90000"/>
              </a:lnSpc>
              <a:spcBef>
                <a:spcPts val="1000"/>
              </a:spcBef>
              <a:spcAft>
                <a:spcPts val="0"/>
              </a:spcAft>
              <a:buSzPts val="3400"/>
              <a:buChar char="❖"/>
            </a:pPr>
            <a:r>
              <a:rPr lang="en-US" sz="3400"/>
              <a:t>Intervention?</a:t>
            </a:r>
            <a:endParaRPr sz="3400"/>
          </a:p>
          <a:p>
            <a:pPr marL="457200" lvl="0" indent="-444500" algn="l" rtl="0">
              <a:lnSpc>
                <a:spcPct val="90000"/>
              </a:lnSpc>
              <a:spcBef>
                <a:spcPts val="0"/>
              </a:spcBef>
              <a:spcAft>
                <a:spcPts val="0"/>
              </a:spcAft>
              <a:buSzPts val="3400"/>
              <a:buChar char="❖"/>
            </a:pPr>
            <a:r>
              <a:rPr lang="en-US" sz="3400"/>
              <a:t>Discipline?</a:t>
            </a:r>
            <a:endParaRPr sz="3400"/>
          </a:p>
          <a:p>
            <a:pPr marL="457200" lvl="0" indent="-444500" algn="l" rtl="0">
              <a:lnSpc>
                <a:spcPct val="90000"/>
              </a:lnSpc>
              <a:spcBef>
                <a:spcPts val="0"/>
              </a:spcBef>
              <a:spcAft>
                <a:spcPts val="0"/>
              </a:spcAft>
              <a:buSzPts val="3400"/>
              <a:buChar char="❖"/>
            </a:pPr>
            <a:r>
              <a:rPr lang="en-US" sz="3400"/>
              <a:t>What about IEPs?</a:t>
            </a:r>
            <a:endParaRPr sz="3400"/>
          </a:p>
          <a:p>
            <a:pPr marL="457200" lvl="0" indent="-444500" algn="l" rtl="0">
              <a:lnSpc>
                <a:spcPct val="90000"/>
              </a:lnSpc>
              <a:spcBef>
                <a:spcPts val="0"/>
              </a:spcBef>
              <a:spcAft>
                <a:spcPts val="0"/>
              </a:spcAft>
              <a:buSzPts val="3400"/>
              <a:buChar char="❖"/>
            </a:pPr>
            <a:r>
              <a:rPr lang="en-US" sz="3400"/>
              <a:t>What about the Re-entry Plan?</a:t>
            </a:r>
            <a:endParaRPr sz="3400"/>
          </a:p>
          <a:p>
            <a:pPr marL="457200" lvl="0" indent="-444500" algn="l" rtl="0">
              <a:lnSpc>
                <a:spcPct val="90000"/>
              </a:lnSpc>
              <a:spcBef>
                <a:spcPts val="0"/>
              </a:spcBef>
              <a:spcAft>
                <a:spcPts val="0"/>
              </a:spcAft>
              <a:buSzPts val="3400"/>
              <a:buChar char="❖"/>
            </a:pPr>
            <a:r>
              <a:rPr lang="en-US" sz="3400"/>
              <a:t>Monitoring?</a:t>
            </a:r>
            <a:endParaRPr sz="3400"/>
          </a:p>
          <a:p>
            <a:pPr marL="457200" lvl="0" indent="-444500" algn="l" rtl="0">
              <a:lnSpc>
                <a:spcPct val="90000"/>
              </a:lnSpc>
              <a:spcBef>
                <a:spcPts val="0"/>
              </a:spcBef>
              <a:spcAft>
                <a:spcPts val="0"/>
              </a:spcAft>
              <a:buSzPts val="3400"/>
              <a:buChar char="❖"/>
            </a:pPr>
            <a:r>
              <a:rPr lang="en-US" sz="3400"/>
              <a:t>Closing?</a:t>
            </a:r>
            <a:endParaRPr sz="3400"/>
          </a:p>
        </p:txBody>
      </p:sp>
      <p:sp>
        <p:nvSpPr>
          <p:cNvPr id="655" name="Google Shape;655;g15cddc951c2_0_451"/>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656" name="Google Shape;656;g15cddc951c2_0_451"/>
          <p:cNvPicPr preferRelativeResize="0"/>
          <p:nvPr/>
        </p:nvPicPr>
        <p:blipFill rotWithShape="1">
          <a:blip r:embed="rId3">
            <a:alphaModFix/>
          </a:blip>
          <a:srcRect/>
          <a:stretch/>
        </p:blipFill>
        <p:spPr>
          <a:xfrm>
            <a:off x="6172206" y="1825631"/>
            <a:ext cx="3642275" cy="4060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4">
                                            <p:txEl>
                                              <p:pRg st="0" end="0"/>
                                            </p:txEl>
                                          </p:spTgt>
                                        </p:tgtEl>
                                        <p:attrNameLst>
                                          <p:attrName>style.visibility</p:attrName>
                                        </p:attrNameLst>
                                      </p:cBhvr>
                                      <p:to>
                                        <p:strVal val="visible"/>
                                      </p:to>
                                    </p:set>
                                    <p:animEffect transition="in" filter="fade">
                                      <p:cBhvr>
                                        <p:cTn id="7" dur="1000"/>
                                        <p:tgtEl>
                                          <p:spTgt spid="6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4">
                                            <p:txEl>
                                              <p:pRg st="1" end="1"/>
                                            </p:txEl>
                                          </p:spTgt>
                                        </p:tgtEl>
                                        <p:attrNameLst>
                                          <p:attrName>style.visibility</p:attrName>
                                        </p:attrNameLst>
                                      </p:cBhvr>
                                      <p:to>
                                        <p:strVal val="visible"/>
                                      </p:to>
                                    </p:set>
                                    <p:animEffect transition="in" filter="fade">
                                      <p:cBhvr>
                                        <p:cTn id="12" dur="1000"/>
                                        <p:tgtEl>
                                          <p:spTgt spid="6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54">
                                            <p:txEl>
                                              <p:pRg st="2" end="2"/>
                                            </p:txEl>
                                          </p:spTgt>
                                        </p:tgtEl>
                                        <p:attrNameLst>
                                          <p:attrName>style.visibility</p:attrName>
                                        </p:attrNameLst>
                                      </p:cBhvr>
                                      <p:to>
                                        <p:strVal val="visible"/>
                                      </p:to>
                                    </p:set>
                                    <p:animEffect transition="in" filter="fade">
                                      <p:cBhvr>
                                        <p:cTn id="17" dur="1000"/>
                                        <p:tgtEl>
                                          <p:spTgt spid="65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4">
                                            <p:txEl>
                                              <p:pRg st="3" end="3"/>
                                            </p:txEl>
                                          </p:spTgt>
                                        </p:tgtEl>
                                        <p:attrNameLst>
                                          <p:attrName>style.visibility</p:attrName>
                                        </p:attrNameLst>
                                      </p:cBhvr>
                                      <p:to>
                                        <p:strVal val="visible"/>
                                      </p:to>
                                    </p:set>
                                    <p:animEffect transition="in" filter="fade">
                                      <p:cBhvr>
                                        <p:cTn id="22" dur="1000"/>
                                        <p:tgtEl>
                                          <p:spTgt spid="65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4">
                                            <p:txEl>
                                              <p:pRg st="4" end="4"/>
                                            </p:txEl>
                                          </p:spTgt>
                                        </p:tgtEl>
                                        <p:attrNameLst>
                                          <p:attrName>style.visibility</p:attrName>
                                        </p:attrNameLst>
                                      </p:cBhvr>
                                      <p:to>
                                        <p:strVal val="visible"/>
                                      </p:to>
                                    </p:set>
                                    <p:animEffect transition="in" filter="fade">
                                      <p:cBhvr>
                                        <p:cTn id="27" dur="1000"/>
                                        <p:tgtEl>
                                          <p:spTgt spid="65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54">
                                            <p:txEl>
                                              <p:pRg st="5" end="5"/>
                                            </p:txEl>
                                          </p:spTgt>
                                        </p:tgtEl>
                                        <p:attrNameLst>
                                          <p:attrName>style.visibility</p:attrName>
                                        </p:attrNameLst>
                                      </p:cBhvr>
                                      <p:to>
                                        <p:strVal val="visible"/>
                                      </p:to>
                                    </p:set>
                                    <p:animEffect transition="in" filter="fade">
                                      <p:cBhvr>
                                        <p:cTn id="32" dur="1000"/>
                                        <p:tgtEl>
                                          <p:spTgt spid="65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g15cddc951c2_0_4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Use Case #1 - Bonnie and Clyde</a:t>
            </a:r>
            <a:endParaRPr/>
          </a:p>
        </p:txBody>
      </p:sp>
      <p:sp>
        <p:nvSpPr>
          <p:cNvPr id="662" name="Google Shape;662;g15cddc951c2_0_427"/>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lnSpcReduction="20000"/>
          </a:bodyPr>
          <a:lstStyle/>
          <a:p>
            <a:pPr marL="0" lvl="0" indent="0" algn="ctr" rtl="0">
              <a:lnSpc>
                <a:spcPct val="90000"/>
              </a:lnSpc>
              <a:spcBef>
                <a:spcPts val="1000"/>
              </a:spcBef>
              <a:spcAft>
                <a:spcPts val="0"/>
              </a:spcAft>
              <a:buSzPts val="2800"/>
              <a:buNone/>
            </a:pPr>
            <a:r>
              <a:rPr lang="en-US"/>
              <a:t>Facts</a:t>
            </a:r>
            <a:endParaRPr/>
          </a:p>
          <a:p>
            <a:pPr marL="457200" lvl="0" indent="-431800" algn="l" rtl="0">
              <a:lnSpc>
                <a:spcPct val="90000"/>
              </a:lnSpc>
              <a:spcBef>
                <a:spcPts val="1000"/>
              </a:spcBef>
              <a:spcAft>
                <a:spcPts val="0"/>
              </a:spcAft>
              <a:buSzPts val="3200"/>
              <a:buChar char="❖"/>
            </a:pPr>
            <a:r>
              <a:rPr lang="en-US" sz="3200"/>
              <a:t>Two HS Juniors in the Engineering Program</a:t>
            </a:r>
            <a:endParaRPr sz="3200"/>
          </a:p>
          <a:p>
            <a:pPr marL="457200" lvl="0" indent="-431800" algn="l" rtl="0">
              <a:lnSpc>
                <a:spcPct val="90000"/>
              </a:lnSpc>
              <a:spcBef>
                <a:spcPts val="0"/>
              </a:spcBef>
              <a:spcAft>
                <a:spcPts val="0"/>
              </a:spcAft>
              <a:buSzPts val="3200"/>
              <a:buChar char="❖"/>
            </a:pPr>
            <a:r>
              <a:rPr lang="en-US" sz="3200"/>
              <a:t>Overheard Threatening to kill two teachers (Female)</a:t>
            </a:r>
            <a:endParaRPr sz="3200"/>
          </a:p>
          <a:p>
            <a:pPr marL="457200" lvl="0" indent="-431800" algn="l" rtl="0">
              <a:lnSpc>
                <a:spcPct val="90000"/>
              </a:lnSpc>
              <a:spcBef>
                <a:spcPts val="0"/>
              </a:spcBef>
              <a:spcAft>
                <a:spcPts val="0"/>
              </a:spcAft>
              <a:buSzPts val="3200"/>
              <a:buChar char="❖"/>
            </a:pPr>
            <a:r>
              <a:rPr lang="en-US" sz="3200"/>
              <a:t>Assessment conducted</a:t>
            </a:r>
            <a:endParaRPr sz="3200"/>
          </a:p>
          <a:p>
            <a:pPr marL="914400" lvl="1" indent="-431800" algn="l" rtl="0">
              <a:lnSpc>
                <a:spcPct val="90000"/>
              </a:lnSpc>
              <a:spcBef>
                <a:spcPts val="0"/>
              </a:spcBef>
              <a:spcAft>
                <a:spcPts val="0"/>
              </a:spcAft>
              <a:buSzPts val="3200"/>
              <a:buChar char="➢"/>
            </a:pPr>
            <a:r>
              <a:rPr lang="en-US" sz="3200"/>
              <a:t>Prior Incidents</a:t>
            </a:r>
            <a:endParaRPr sz="3200"/>
          </a:p>
          <a:p>
            <a:pPr marL="914400" lvl="1" indent="-431800" algn="l" rtl="0">
              <a:lnSpc>
                <a:spcPct val="90000"/>
              </a:lnSpc>
              <a:spcBef>
                <a:spcPts val="0"/>
              </a:spcBef>
              <a:spcAft>
                <a:spcPts val="0"/>
              </a:spcAft>
              <a:buSzPts val="3200"/>
              <a:buChar char="➢"/>
            </a:pPr>
            <a:r>
              <a:rPr lang="en-US" sz="3200"/>
              <a:t>Band/Misogyny </a:t>
            </a:r>
            <a:endParaRPr sz="3200"/>
          </a:p>
          <a:p>
            <a:pPr marL="457200" lvl="0" indent="-431800" algn="l" rtl="0">
              <a:lnSpc>
                <a:spcPct val="90000"/>
              </a:lnSpc>
              <a:spcBef>
                <a:spcPts val="0"/>
              </a:spcBef>
              <a:spcAft>
                <a:spcPts val="0"/>
              </a:spcAft>
              <a:buSzPts val="3200"/>
              <a:buChar char="❖"/>
            </a:pPr>
            <a:r>
              <a:rPr lang="en-US" sz="3200"/>
              <a:t>Results</a:t>
            </a:r>
            <a:endParaRPr/>
          </a:p>
        </p:txBody>
      </p:sp>
      <p:sp>
        <p:nvSpPr>
          <p:cNvPr id="663" name="Google Shape;663;g15cddc951c2_0_427"/>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1000"/>
              </a:spcBef>
              <a:spcAft>
                <a:spcPts val="0"/>
              </a:spcAft>
              <a:buSzPts val="2800"/>
              <a:buNone/>
            </a:pPr>
            <a:r>
              <a:rPr lang="en-US"/>
              <a:t>Determination</a:t>
            </a:r>
            <a:endParaRPr/>
          </a:p>
          <a:p>
            <a:pPr marL="457200" lvl="0" indent="-438150" algn="l" rtl="0">
              <a:lnSpc>
                <a:spcPct val="90000"/>
              </a:lnSpc>
              <a:spcBef>
                <a:spcPts val="1000"/>
              </a:spcBef>
              <a:spcAft>
                <a:spcPts val="0"/>
              </a:spcAft>
              <a:buSzPts val="3300"/>
              <a:buChar char="❖"/>
            </a:pPr>
            <a:r>
              <a:rPr lang="en-US" sz="3300"/>
              <a:t>Discipline?</a:t>
            </a:r>
            <a:endParaRPr sz="3300"/>
          </a:p>
          <a:p>
            <a:pPr marL="457200" lvl="0" indent="-438150" algn="l" rtl="0">
              <a:lnSpc>
                <a:spcPct val="90000"/>
              </a:lnSpc>
              <a:spcBef>
                <a:spcPts val="0"/>
              </a:spcBef>
              <a:spcAft>
                <a:spcPts val="0"/>
              </a:spcAft>
              <a:buSzPts val="3300"/>
              <a:buChar char="❖"/>
            </a:pPr>
            <a:r>
              <a:rPr lang="en-US" sz="3300"/>
              <a:t>Restorative Approach?</a:t>
            </a:r>
            <a:endParaRPr sz="3300"/>
          </a:p>
          <a:p>
            <a:pPr marL="457200" lvl="0" indent="-438150" algn="l" rtl="0">
              <a:lnSpc>
                <a:spcPct val="90000"/>
              </a:lnSpc>
              <a:spcBef>
                <a:spcPts val="0"/>
              </a:spcBef>
              <a:spcAft>
                <a:spcPts val="0"/>
              </a:spcAft>
              <a:buSzPts val="3300"/>
              <a:buChar char="❖"/>
            </a:pPr>
            <a:r>
              <a:rPr lang="en-US" sz="3300"/>
              <a:t>Criminal Charges?</a:t>
            </a:r>
            <a:endParaRPr sz="3300"/>
          </a:p>
          <a:p>
            <a:pPr marL="457200" lvl="0" indent="-438150" algn="l" rtl="0">
              <a:lnSpc>
                <a:spcPct val="90000"/>
              </a:lnSpc>
              <a:spcBef>
                <a:spcPts val="0"/>
              </a:spcBef>
              <a:spcAft>
                <a:spcPts val="0"/>
              </a:spcAft>
              <a:buSzPts val="3300"/>
              <a:buChar char="❖"/>
            </a:pPr>
            <a:r>
              <a:rPr lang="en-US" sz="3300"/>
              <a:t>Manifestation Hearing?</a:t>
            </a:r>
            <a:endParaRPr sz="3300"/>
          </a:p>
          <a:p>
            <a:pPr marL="457200" lvl="0" indent="-438150" algn="l" rtl="0">
              <a:lnSpc>
                <a:spcPct val="90000"/>
              </a:lnSpc>
              <a:spcBef>
                <a:spcPts val="0"/>
              </a:spcBef>
              <a:spcAft>
                <a:spcPts val="0"/>
              </a:spcAft>
              <a:buSzPts val="3300"/>
              <a:buChar char="❖"/>
            </a:pPr>
            <a:r>
              <a:rPr lang="en-US" sz="3300"/>
              <a:t>Suspension/Expulsion?</a:t>
            </a:r>
            <a:endParaRPr sz="3300"/>
          </a:p>
          <a:p>
            <a:pPr marL="457200" lvl="0" indent="-438150" algn="l" rtl="0">
              <a:lnSpc>
                <a:spcPct val="90000"/>
              </a:lnSpc>
              <a:spcBef>
                <a:spcPts val="0"/>
              </a:spcBef>
              <a:spcAft>
                <a:spcPts val="0"/>
              </a:spcAft>
              <a:buSzPts val="3300"/>
              <a:buChar char="❖"/>
            </a:pPr>
            <a:r>
              <a:rPr lang="en-US" sz="3300"/>
              <a:t>Mental Health Counseling or referral?</a:t>
            </a:r>
            <a:endParaRPr sz="3300"/>
          </a:p>
          <a:p>
            <a:pPr marL="457200" lvl="0" indent="-438150" algn="l" rtl="0">
              <a:lnSpc>
                <a:spcPct val="90000"/>
              </a:lnSpc>
              <a:spcBef>
                <a:spcPts val="0"/>
              </a:spcBef>
              <a:spcAft>
                <a:spcPts val="0"/>
              </a:spcAft>
              <a:buSzPts val="3300"/>
              <a:buChar char="❖"/>
            </a:pPr>
            <a:r>
              <a:rPr lang="en-US" sz="3300"/>
              <a:t>Other?</a:t>
            </a:r>
            <a:endParaRPr sz="33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2">
                                            <p:txEl>
                                              <p:pRg st="0" end="0"/>
                                            </p:txEl>
                                          </p:spTgt>
                                        </p:tgtEl>
                                        <p:attrNameLst>
                                          <p:attrName>style.visibility</p:attrName>
                                        </p:attrNameLst>
                                      </p:cBhvr>
                                      <p:to>
                                        <p:strVal val="visible"/>
                                      </p:to>
                                    </p:set>
                                    <p:animEffect transition="in" filter="fade">
                                      <p:cBhvr>
                                        <p:cTn id="7" dur="1000"/>
                                        <p:tgtEl>
                                          <p:spTgt spid="6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2">
                                            <p:txEl>
                                              <p:pRg st="1" end="1"/>
                                            </p:txEl>
                                          </p:spTgt>
                                        </p:tgtEl>
                                        <p:attrNameLst>
                                          <p:attrName>style.visibility</p:attrName>
                                        </p:attrNameLst>
                                      </p:cBhvr>
                                      <p:to>
                                        <p:strVal val="visible"/>
                                      </p:to>
                                    </p:set>
                                    <p:animEffect transition="in" filter="fade">
                                      <p:cBhvr>
                                        <p:cTn id="12" dur="1000"/>
                                        <p:tgtEl>
                                          <p:spTgt spid="6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2">
                                            <p:txEl>
                                              <p:pRg st="2" end="2"/>
                                            </p:txEl>
                                          </p:spTgt>
                                        </p:tgtEl>
                                        <p:attrNameLst>
                                          <p:attrName>style.visibility</p:attrName>
                                        </p:attrNameLst>
                                      </p:cBhvr>
                                      <p:to>
                                        <p:strVal val="visible"/>
                                      </p:to>
                                    </p:set>
                                    <p:animEffect transition="in" filter="fade">
                                      <p:cBhvr>
                                        <p:cTn id="17" dur="1000"/>
                                        <p:tgtEl>
                                          <p:spTgt spid="6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2">
                                            <p:txEl>
                                              <p:pRg st="3" end="3"/>
                                            </p:txEl>
                                          </p:spTgt>
                                        </p:tgtEl>
                                        <p:attrNameLst>
                                          <p:attrName>style.visibility</p:attrName>
                                        </p:attrNameLst>
                                      </p:cBhvr>
                                      <p:to>
                                        <p:strVal val="visible"/>
                                      </p:to>
                                    </p:set>
                                    <p:animEffect transition="in" filter="fade">
                                      <p:cBhvr>
                                        <p:cTn id="22" dur="1000"/>
                                        <p:tgtEl>
                                          <p:spTgt spid="66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2">
                                            <p:txEl>
                                              <p:pRg st="4" end="4"/>
                                            </p:txEl>
                                          </p:spTgt>
                                        </p:tgtEl>
                                        <p:attrNameLst>
                                          <p:attrName>style.visibility</p:attrName>
                                        </p:attrNameLst>
                                      </p:cBhvr>
                                      <p:to>
                                        <p:strVal val="visible"/>
                                      </p:to>
                                    </p:set>
                                    <p:animEffect transition="in" filter="fade">
                                      <p:cBhvr>
                                        <p:cTn id="27" dur="1000"/>
                                        <p:tgtEl>
                                          <p:spTgt spid="66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2">
                                            <p:txEl>
                                              <p:pRg st="5" end="5"/>
                                            </p:txEl>
                                          </p:spTgt>
                                        </p:tgtEl>
                                        <p:attrNameLst>
                                          <p:attrName>style.visibility</p:attrName>
                                        </p:attrNameLst>
                                      </p:cBhvr>
                                      <p:to>
                                        <p:strVal val="visible"/>
                                      </p:to>
                                    </p:set>
                                    <p:animEffect transition="in" filter="fade">
                                      <p:cBhvr>
                                        <p:cTn id="32" dur="1000"/>
                                        <p:tgtEl>
                                          <p:spTgt spid="66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62">
                                            <p:txEl>
                                              <p:pRg st="6" end="6"/>
                                            </p:txEl>
                                          </p:spTgt>
                                        </p:tgtEl>
                                        <p:attrNameLst>
                                          <p:attrName>style.visibility</p:attrName>
                                        </p:attrNameLst>
                                      </p:cBhvr>
                                      <p:to>
                                        <p:strVal val="visible"/>
                                      </p:to>
                                    </p:set>
                                    <p:animEffect transition="in" filter="fade">
                                      <p:cBhvr>
                                        <p:cTn id="37" dur="1000"/>
                                        <p:tgtEl>
                                          <p:spTgt spid="66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63">
                                            <p:txEl>
                                              <p:pRg st="0" end="0"/>
                                            </p:txEl>
                                          </p:spTgt>
                                        </p:tgtEl>
                                        <p:attrNameLst>
                                          <p:attrName>style.visibility</p:attrName>
                                        </p:attrNameLst>
                                      </p:cBhvr>
                                      <p:to>
                                        <p:strVal val="visible"/>
                                      </p:to>
                                    </p:set>
                                    <p:animEffect transition="in" filter="fade">
                                      <p:cBhvr>
                                        <p:cTn id="42" dur="1000"/>
                                        <p:tgtEl>
                                          <p:spTgt spid="66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63">
                                            <p:txEl>
                                              <p:pRg st="1" end="1"/>
                                            </p:txEl>
                                          </p:spTgt>
                                        </p:tgtEl>
                                        <p:attrNameLst>
                                          <p:attrName>style.visibility</p:attrName>
                                        </p:attrNameLst>
                                      </p:cBhvr>
                                      <p:to>
                                        <p:strVal val="visible"/>
                                      </p:to>
                                    </p:set>
                                    <p:animEffect transition="in" filter="fade">
                                      <p:cBhvr>
                                        <p:cTn id="47" dur="1000"/>
                                        <p:tgtEl>
                                          <p:spTgt spid="66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63">
                                            <p:txEl>
                                              <p:pRg st="2" end="2"/>
                                            </p:txEl>
                                          </p:spTgt>
                                        </p:tgtEl>
                                        <p:attrNameLst>
                                          <p:attrName>style.visibility</p:attrName>
                                        </p:attrNameLst>
                                      </p:cBhvr>
                                      <p:to>
                                        <p:strVal val="visible"/>
                                      </p:to>
                                    </p:set>
                                    <p:animEffect transition="in" filter="fade">
                                      <p:cBhvr>
                                        <p:cTn id="52" dur="1000"/>
                                        <p:tgtEl>
                                          <p:spTgt spid="663">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63">
                                            <p:txEl>
                                              <p:pRg st="3" end="3"/>
                                            </p:txEl>
                                          </p:spTgt>
                                        </p:tgtEl>
                                        <p:attrNameLst>
                                          <p:attrName>style.visibility</p:attrName>
                                        </p:attrNameLst>
                                      </p:cBhvr>
                                      <p:to>
                                        <p:strVal val="visible"/>
                                      </p:to>
                                    </p:set>
                                    <p:animEffect transition="in" filter="fade">
                                      <p:cBhvr>
                                        <p:cTn id="57" dur="1000"/>
                                        <p:tgtEl>
                                          <p:spTgt spid="663">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63">
                                            <p:txEl>
                                              <p:pRg st="4" end="4"/>
                                            </p:txEl>
                                          </p:spTgt>
                                        </p:tgtEl>
                                        <p:attrNameLst>
                                          <p:attrName>style.visibility</p:attrName>
                                        </p:attrNameLst>
                                      </p:cBhvr>
                                      <p:to>
                                        <p:strVal val="visible"/>
                                      </p:to>
                                    </p:set>
                                    <p:animEffect transition="in" filter="fade">
                                      <p:cBhvr>
                                        <p:cTn id="62" dur="1000"/>
                                        <p:tgtEl>
                                          <p:spTgt spid="663">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63">
                                            <p:txEl>
                                              <p:pRg st="5" end="5"/>
                                            </p:txEl>
                                          </p:spTgt>
                                        </p:tgtEl>
                                        <p:attrNameLst>
                                          <p:attrName>style.visibility</p:attrName>
                                        </p:attrNameLst>
                                      </p:cBhvr>
                                      <p:to>
                                        <p:strVal val="visible"/>
                                      </p:to>
                                    </p:set>
                                    <p:animEffect transition="in" filter="fade">
                                      <p:cBhvr>
                                        <p:cTn id="67" dur="1000"/>
                                        <p:tgtEl>
                                          <p:spTgt spid="663">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663">
                                            <p:txEl>
                                              <p:pRg st="6" end="6"/>
                                            </p:txEl>
                                          </p:spTgt>
                                        </p:tgtEl>
                                        <p:attrNameLst>
                                          <p:attrName>style.visibility</p:attrName>
                                        </p:attrNameLst>
                                      </p:cBhvr>
                                      <p:to>
                                        <p:strVal val="visible"/>
                                      </p:to>
                                    </p:set>
                                    <p:animEffect transition="in" filter="fade">
                                      <p:cBhvr>
                                        <p:cTn id="72" dur="1000"/>
                                        <p:tgtEl>
                                          <p:spTgt spid="663">
                                            <p:txEl>
                                              <p:pRg st="6" end="6"/>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63">
                                            <p:txEl>
                                              <p:pRg st="7" end="7"/>
                                            </p:txEl>
                                          </p:spTgt>
                                        </p:tgtEl>
                                        <p:attrNameLst>
                                          <p:attrName>style.visibility</p:attrName>
                                        </p:attrNameLst>
                                      </p:cBhvr>
                                      <p:to>
                                        <p:strVal val="visible"/>
                                      </p:to>
                                    </p:set>
                                    <p:animEffect transition="in" filter="fade">
                                      <p:cBhvr>
                                        <p:cTn id="77" dur="1000"/>
                                        <p:tgtEl>
                                          <p:spTgt spid="66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g15cddc951c2_0_4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Use Case #2 - 1st vs 4th</a:t>
            </a:r>
            <a:endParaRPr/>
          </a:p>
        </p:txBody>
      </p:sp>
      <p:sp>
        <p:nvSpPr>
          <p:cNvPr id="669" name="Google Shape;669;g15cddc951c2_0_432"/>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800"/>
              <a:buNone/>
            </a:pPr>
            <a:r>
              <a:rPr lang="en-US"/>
              <a:t>Facts</a:t>
            </a:r>
            <a:endParaRPr/>
          </a:p>
          <a:p>
            <a:pPr marL="457200" lvl="0" indent="-431800" algn="l" rtl="0">
              <a:lnSpc>
                <a:spcPct val="90000"/>
              </a:lnSpc>
              <a:spcBef>
                <a:spcPts val="1000"/>
              </a:spcBef>
              <a:spcAft>
                <a:spcPts val="0"/>
              </a:spcAft>
              <a:buSzPts val="3200"/>
              <a:buChar char="❖"/>
            </a:pPr>
            <a:r>
              <a:rPr lang="en-US" sz="3200"/>
              <a:t>1st grader threatens to kill fourth grader over Kickball incident</a:t>
            </a:r>
            <a:endParaRPr sz="3200"/>
          </a:p>
          <a:p>
            <a:pPr marL="457200" lvl="0" indent="-431800" algn="l" rtl="0">
              <a:lnSpc>
                <a:spcPct val="90000"/>
              </a:lnSpc>
              <a:spcBef>
                <a:spcPts val="0"/>
              </a:spcBef>
              <a:spcAft>
                <a:spcPts val="0"/>
              </a:spcAft>
              <a:buSzPts val="3200"/>
              <a:buChar char="❖"/>
            </a:pPr>
            <a:r>
              <a:rPr lang="en-US" sz="3200"/>
              <a:t>Assessment Conducted?</a:t>
            </a:r>
            <a:endParaRPr sz="3200"/>
          </a:p>
          <a:p>
            <a:pPr marL="457200" lvl="0" indent="-431800" algn="l" rtl="0">
              <a:lnSpc>
                <a:spcPct val="90000"/>
              </a:lnSpc>
              <a:spcBef>
                <a:spcPts val="0"/>
              </a:spcBef>
              <a:spcAft>
                <a:spcPts val="0"/>
              </a:spcAft>
              <a:buSzPts val="3200"/>
              <a:buChar char="❖"/>
            </a:pPr>
            <a:r>
              <a:rPr lang="en-US" sz="3200"/>
              <a:t>Results?</a:t>
            </a:r>
            <a:endParaRPr sz="3200"/>
          </a:p>
        </p:txBody>
      </p:sp>
      <p:sp>
        <p:nvSpPr>
          <p:cNvPr id="670" name="Google Shape;670;g15cddc951c2_0_432"/>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1000"/>
              </a:spcBef>
              <a:spcAft>
                <a:spcPts val="0"/>
              </a:spcAft>
              <a:buClr>
                <a:schemeClr val="dk1"/>
              </a:buClr>
              <a:buSzPts val="1100"/>
              <a:buFont typeface="Arial"/>
              <a:buNone/>
            </a:pPr>
            <a:r>
              <a:rPr lang="en-US"/>
              <a:t>Determination</a:t>
            </a:r>
            <a:endParaRPr/>
          </a:p>
          <a:p>
            <a:pPr marL="457200" lvl="0" indent="-438150" algn="l" rtl="0">
              <a:lnSpc>
                <a:spcPct val="90000"/>
              </a:lnSpc>
              <a:spcBef>
                <a:spcPts val="1000"/>
              </a:spcBef>
              <a:spcAft>
                <a:spcPts val="0"/>
              </a:spcAft>
              <a:buSzPts val="3300"/>
              <a:buChar char="❖"/>
            </a:pPr>
            <a:r>
              <a:rPr lang="en-US" sz="3300"/>
              <a:t>Discipline?</a:t>
            </a:r>
            <a:endParaRPr sz="3300"/>
          </a:p>
          <a:p>
            <a:pPr marL="457200" lvl="0" indent="-438150" algn="l" rtl="0">
              <a:lnSpc>
                <a:spcPct val="90000"/>
              </a:lnSpc>
              <a:spcBef>
                <a:spcPts val="0"/>
              </a:spcBef>
              <a:spcAft>
                <a:spcPts val="0"/>
              </a:spcAft>
              <a:buSzPts val="3300"/>
              <a:buChar char="❖"/>
            </a:pPr>
            <a:r>
              <a:rPr lang="en-US" sz="3300"/>
              <a:t>Restorative Approach?</a:t>
            </a:r>
            <a:endParaRPr sz="3300"/>
          </a:p>
          <a:p>
            <a:pPr marL="457200" lvl="0" indent="-438150" algn="l" rtl="0">
              <a:lnSpc>
                <a:spcPct val="90000"/>
              </a:lnSpc>
              <a:spcBef>
                <a:spcPts val="0"/>
              </a:spcBef>
              <a:spcAft>
                <a:spcPts val="0"/>
              </a:spcAft>
              <a:buSzPts val="3300"/>
              <a:buChar char="❖"/>
            </a:pPr>
            <a:r>
              <a:rPr lang="en-US" sz="3300"/>
              <a:t>Criminal Charges?</a:t>
            </a:r>
            <a:endParaRPr sz="3300"/>
          </a:p>
          <a:p>
            <a:pPr marL="457200" lvl="0" indent="-438150" algn="l" rtl="0">
              <a:lnSpc>
                <a:spcPct val="90000"/>
              </a:lnSpc>
              <a:spcBef>
                <a:spcPts val="0"/>
              </a:spcBef>
              <a:spcAft>
                <a:spcPts val="0"/>
              </a:spcAft>
              <a:buSzPts val="3300"/>
              <a:buChar char="❖"/>
            </a:pPr>
            <a:r>
              <a:rPr lang="en-US" sz="3300"/>
              <a:t>Manifestation Hearing?</a:t>
            </a:r>
            <a:endParaRPr sz="3300"/>
          </a:p>
          <a:p>
            <a:pPr marL="457200" lvl="0" indent="-438150" algn="l" rtl="0">
              <a:lnSpc>
                <a:spcPct val="90000"/>
              </a:lnSpc>
              <a:spcBef>
                <a:spcPts val="0"/>
              </a:spcBef>
              <a:spcAft>
                <a:spcPts val="0"/>
              </a:spcAft>
              <a:buSzPts val="3300"/>
              <a:buChar char="❖"/>
            </a:pPr>
            <a:r>
              <a:rPr lang="en-US" sz="3300"/>
              <a:t>Suspension/Expulsion?</a:t>
            </a:r>
            <a:endParaRPr sz="3300"/>
          </a:p>
          <a:p>
            <a:pPr marL="457200" lvl="0" indent="-438150" algn="l" rtl="0">
              <a:lnSpc>
                <a:spcPct val="90000"/>
              </a:lnSpc>
              <a:spcBef>
                <a:spcPts val="0"/>
              </a:spcBef>
              <a:spcAft>
                <a:spcPts val="0"/>
              </a:spcAft>
              <a:buSzPts val="3300"/>
              <a:buChar char="❖"/>
            </a:pPr>
            <a:r>
              <a:rPr lang="en-US" sz="3300"/>
              <a:t>Mental Health Counseling or referral?</a:t>
            </a:r>
            <a:endParaRPr sz="3300"/>
          </a:p>
          <a:p>
            <a:pPr marL="457200" lvl="0" indent="-438150" algn="l" rtl="0">
              <a:lnSpc>
                <a:spcPct val="90000"/>
              </a:lnSpc>
              <a:spcBef>
                <a:spcPts val="0"/>
              </a:spcBef>
              <a:spcAft>
                <a:spcPts val="0"/>
              </a:spcAft>
              <a:buSzPts val="3300"/>
              <a:buChar char="❖"/>
            </a:pPr>
            <a:r>
              <a:rPr lang="en-US" sz="3300"/>
              <a:t>Other?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9">
                                            <p:txEl>
                                              <p:pRg st="0" end="0"/>
                                            </p:txEl>
                                          </p:spTgt>
                                        </p:tgtEl>
                                        <p:attrNameLst>
                                          <p:attrName>style.visibility</p:attrName>
                                        </p:attrNameLst>
                                      </p:cBhvr>
                                      <p:to>
                                        <p:strVal val="visible"/>
                                      </p:to>
                                    </p:set>
                                    <p:animEffect transition="in" filter="fade">
                                      <p:cBhvr>
                                        <p:cTn id="7" dur="1000"/>
                                        <p:tgtEl>
                                          <p:spTgt spid="6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9">
                                            <p:txEl>
                                              <p:pRg st="1" end="1"/>
                                            </p:txEl>
                                          </p:spTgt>
                                        </p:tgtEl>
                                        <p:attrNameLst>
                                          <p:attrName>style.visibility</p:attrName>
                                        </p:attrNameLst>
                                      </p:cBhvr>
                                      <p:to>
                                        <p:strVal val="visible"/>
                                      </p:to>
                                    </p:set>
                                    <p:animEffect transition="in" filter="fade">
                                      <p:cBhvr>
                                        <p:cTn id="12" dur="1000"/>
                                        <p:tgtEl>
                                          <p:spTgt spid="6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9">
                                            <p:txEl>
                                              <p:pRg st="2" end="2"/>
                                            </p:txEl>
                                          </p:spTgt>
                                        </p:tgtEl>
                                        <p:attrNameLst>
                                          <p:attrName>style.visibility</p:attrName>
                                        </p:attrNameLst>
                                      </p:cBhvr>
                                      <p:to>
                                        <p:strVal val="visible"/>
                                      </p:to>
                                    </p:set>
                                    <p:animEffect transition="in" filter="fade">
                                      <p:cBhvr>
                                        <p:cTn id="17" dur="1000"/>
                                        <p:tgtEl>
                                          <p:spTgt spid="6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9">
                                            <p:txEl>
                                              <p:pRg st="3" end="3"/>
                                            </p:txEl>
                                          </p:spTgt>
                                        </p:tgtEl>
                                        <p:attrNameLst>
                                          <p:attrName>style.visibility</p:attrName>
                                        </p:attrNameLst>
                                      </p:cBhvr>
                                      <p:to>
                                        <p:strVal val="visible"/>
                                      </p:to>
                                    </p:set>
                                    <p:animEffect transition="in" filter="fade">
                                      <p:cBhvr>
                                        <p:cTn id="22" dur="1000"/>
                                        <p:tgtEl>
                                          <p:spTgt spid="66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70"/>
                                        </p:tgtEl>
                                        <p:attrNameLst>
                                          <p:attrName>style.visibility</p:attrName>
                                        </p:attrNameLst>
                                      </p:cBhvr>
                                      <p:to>
                                        <p:strVal val="visible"/>
                                      </p:to>
                                    </p:set>
                                    <p:animEffect transition="in" filter="fade">
                                      <p:cBhvr>
                                        <p:cTn id="27" dur="1000"/>
                                        <p:tgtEl>
                                          <p:spTgt spid="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15cddc951c2_0_43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Use Case #3 - Steven </a:t>
            </a:r>
            <a:endParaRPr/>
          </a:p>
        </p:txBody>
      </p:sp>
      <p:sp>
        <p:nvSpPr>
          <p:cNvPr id="676" name="Google Shape;676;g15cddc951c2_0_437"/>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1000"/>
              </a:spcBef>
              <a:spcAft>
                <a:spcPts val="0"/>
              </a:spcAft>
              <a:buSzPts val="2800"/>
              <a:buNone/>
            </a:pPr>
            <a:r>
              <a:rPr lang="en-US"/>
              <a:t>Facts</a:t>
            </a:r>
            <a:endParaRPr/>
          </a:p>
          <a:p>
            <a:pPr marL="457200" lvl="0" indent="-406400" algn="l" rtl="0">
              <a:lnSpc>
                <a:spcPct val="90000"/>
              </a:lnSpc>
              <a:spcBef>
                <a:spcPts val="1000"/>
              </a:spcBef>
              <a:spcAft>
                <a:spcPts val="0"/>
              </a:spcAft>
              <a:buSzPts val="2800"/>
              <a:buChar char="❖"/>
            </a:pPr>
            <a:r>
              <a:rPr lang="en-US"/>
              <a:t>On third call to suicide hotline, threatened to shoot up his HS</a:t>
            </a:r>
            <a:endParaRPr/>
          </a:p>
          <a:p>
            <a:pPr marL="457200" lvl="0" indent="-406400" algn="l" rtl="0">
              <a:lnSpc>
                <a:spcPct val="90000"/>
              </a:lnSpc>
              <a:spcBef>
                <a:spcPts val="0"/>
              </a:spcBef>
              <a:spcAft>
                <a:spcPts val="0"/>
              </a:spcAft>
              <a:buSzPts val="2800"/>
              <a:buChar char="❖"/>
            </a:pPr>
            <a:r>
              <a:rPr lang="en-US"/>
              <a:t>Initial determination - High</a:t>
            </a:r>
            <a:endParaRPr/>
          </a:p>
          <a:p>
            <a:pPr marL="457200" lvl="0" indent="-406400" algn="l" rtl="0">
              <a:lnSpc>
                <a:spcPct val="90000"/>
              </a:lnSpc>
              <a:spcBef>
                <a:spcPts val="0"/>
              </a:spcBef>
              <a:spcAft>
                <a:spcPts val="0"/>
              </a:spcAft>
              <a:buSzPts val="2800"/>
              <a:buChar char="❖"/>
            </a:pPr>
            <a:r>
              <a:rPr lang="en-US"/>
              <a:t>Assessment Conducted</a:t>
            </a:r>
            <a:endParaRPr/>
          </a:p>
          <a:p>
            <a:pPr marL="914400" lvl="1" indent="-381000" algn="l" rtl="0">
              <a:lnSpc>
                <a:spcPct val="90000"/>
              </a:lnSpc>
              <a:spcBef>
                <a:spcPts val="0"/>
              </a:spcBef>
              <a:spcAft>
                <a:spcPts val="0"/>
              </a:spcAft>
              <a:buSzPts val="2400"/>
              <a:buChar char="➢"/>
            </a:pPr>
            <a:r>
              <a:rPr lang="en-US"/>
              <a:t>15 team members</a:t>
            </a:r>
            <a:endParaRPr/>
          </a:p>
          <a:p>
            <a:pPr marL="914400" lvl="1" indent="-381000" algn="l" rtl="0">
              <a:lnSpc>
                <a:spcPct val="90000"/>
              </a:lnSpc>
              <a:spcBef>
                <a:spcPts val="0"/>
              </a:spcBef>
              <a:spcAft>
                <a:spcPts val="0"/>
              </a:spcAft>
              <a:buSzPts val="2400"/>
              <a:buChar char="➢"/>
            </a:pPr>
            <a:r>
              <a:rPr lang="en-US"/>
              <a:t>Autistic high-functioning</a:t>
            </a:r>
            <a:endParaRPr/>
          </a:p>
          <a:p>
            <a:pPr marL="914400" lvl="1" indent="-381000" algn="l" rtl="0">
              <a:lnSpc>
                <a:spcPct val="90000"/>
              </a:lnSpc>
              <a:spcBef>
                <a:spcPts val="0"/>
              </a:spcBef>
              <a:spcAft>
                <a:spcPts val="0"/>
              </a:spcAft>
              <a:buSzPts val="2400"/>
              <a:buChar char="➢"/>
            </a:pPr>
            <a:r>
              <a:rPr lang="en-US"/>
              <a:t>Pathway to violence - high</a:t>
            </a:r>
            <a:endParaRPr/>
          </a:p>
          <a:p>
            <a:pPr marL="914400" lvl="1" indent="-381000" algn="l" rtl="0">
              <a:lnSpc>
                <a:spcPct val="90000"/>
              </a:lnSpc>
              <a:spcBef>
                <a:spcPts val="0"/>
              </a:spcBef>
              <a:spcAft>
                <a:spcPts val="0"/>
              </a:spcAft>
              <a:buSzPts val="2400"/>
              <a:buChar char="➢"/>
            </a:pPr>
            <a:r>
              <a:rPr lang="en-US"/>
              <a:t>No access</a:t>
            </a:r>
            <a:endParaRPr/>
          </a:p>
          <a:p>
            <a:pPr marL="457200" lvl="0" indent="-406400" algn="l" rtl="0">
              <a:lnSpc>
                <a:spcPct val="90000"/>
              </a:lnSpc>
              <a:spcBef>
                <a:spcPts val="0"/>
              </a:spcBef>
              <a:spcAft>
                <a:spcPts val="0"/>
              </a:spcAft>
              <a:buSzPts val="2800"/>
              <a:buChar char="❖"/>
            </a:pPr>
            <a:r>
              <a:rPr lang="en-US"/>
              <a:t>Results</a:t>
            </a:r>
            <a:endParaRPr/>
          </a:p>
        </p:txBody>
      </p:sp>
      <p:sp>
        <p:nvSpPr>
          <p:cNvPr id="677" name="Google Shape;677;g15cddc951c2_0_437"/>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1000"/>
              </a:spcBef>
              <a:spcAft>
                <a:spcPts val="0"/>
              </a:spcAft>
              <a:buSzPts val="2800"/>
              <a:buNone/>
            </a:pPr>
            <a:r>
              <a:rPr lang="en-US"/>
              <a:t>Determination</a:t>
            </a:r>
            <a:endParaRPr/>
          </a:p>
          <a:p>
            <a:pPr marL="457200" lvl="0" indent="-438150" algn="l" rtl="0">
              <a:lnSpc>
                <a:spcPct val="90000"/>
              </a:lnSpc>
              <a:spcBef>
                <a:spcPts val="1000"/>
              </a:spcBef>
              <a:spcAft>
                <a:spcPts val="0"/>
              </a:spcAft>
              <a:buSzPts val="3300"/>
              <a:buChar char="❖"/>
            </a:pPr>
            <a:r>
              <a:rPr lang="en-US" sz="3300"/>
              <a:t>Discipline?</a:t>
            </a:r>
            <a:endParaRPr sz="3300"/>
          </a:p>
          <a:p>
            <a:pPr marL="457200" lvl="0" indent="-438150" algn="l" rtl="0">
              <a:lnSpc>
                <a:spcPct val="90000"/>
              </a:lnSpc>
              <a:spcBef>
                <a:spcPts val="0"/>
              </a:spcBef>
              <a:spcAft>
                <a:spcPts val="0"/>
              </a:spcAft>
              <a:buSzPts val="3300"/>
              <a:buChar char="❖"/>
            </a:pPr>
            <a:r>
              <a:rPr lang="en-US" sz="3300"/>
              <a:t>Restorative Approach?</a:t>
            </a:r>
            <a:endParaRPr sz="3300"/>
          </a:p>
          <a:p>
            <a:pPr marL="457200" lvl="0" indent="-438150" algn="l" rtl="0">
              <a:lnSpc>
                <a:spcPct val="90000"/>
              </a:lnSpc>
              <a:spcBef>
                <a:spcPts val="0"/>
              </a:spcBef>
              <a:spcAft>
                <a:spcPts val="0"/>
              </a:spcAft>
              <a:buSzPts val="3300"/>
              <a:buChar char="❖"/>
            </a:pPr>
            <a:r>
              <a:rPr lang="en-US" sz="3300"/>
              <a:t>Criminal Charges?</a:t>
            </a:r>
            <a:endParaRPr sz="3300"/>
          </a:p>
          <a:p>
            <a:pPr marL="457200" lvl="0" indent="-438150" algn="l" rtl="0">
              <a:lnSpc>
                <a:spcPct val="90000"/>
              </a:lnSpc>
              <a:spcBef>
                <a:spcPts val="0"/>
              </a:spcBef>
              <a:spcAft>
                <a:spcPts val="0"/>
              </a:spcAft>
              <a:buSzPts val="3300"/>
              <a:buChar char="❖"/>
            </a:pPr>
            <a:r>
              <a:rPr lang="en-US" sz="3300"/>
              <a:t>Manifestation Hearing?</a:t>
            </a:r>
            <a:endParaRPr sz="3300"/>
          </a:p>
          <a:p>
            <a:pPr marL="457200" lvl="0" indent="-438150" algn="l" rtl="0">
              <a:lnSpc>
                <a:spcPct val="90000"/>
              </a:lnSpc>
              <a:spcBef>
                <a:spcPts val="0"/>
              </a:spcBef>
              <a:spcAft>
                <a:spcPts val="0"/>
              </a:spcAft>
              <a:buSzPts val="3300"/>
              <a:buChar char="❖"/>
            </a:pPr>
            <a:r>
              <a:rPr lang="en-US" sz="3300"/>
              <a:t>Suspension/Expulsion?</a:t>
            </a:r>
            <a:endParaRPr sz="3300"/>
          </a:p>
          <a:p>
            <a:pPr marL="457200" lvl="0" indent="-438150" algn="l" rtl="0">
              <a:lnSpc>
                <a:spcPct val="90000"/>
              </a:lnSpc>
              <a:spcBef>
                <a:spcPts val="0"/>
              </a:spcBef>
              <a:spcAft>
                <a:spcPts val="0"/>
              </a:spcAft>
              <a:buSzPts val="3300"/>
              <a:buChar char="❖"/>
            </a:pPr>
            <a:r>
              <a:rPr lang="en-US" sz="3300"/>
              <a:t>Mental Health Counseling or referral?</a:t>
            </a:r>
            <a:endParaRPr sz="3300"/>
          </a:p>
          <a:p>
            <a:pPr marL="457200" lvl="0" indent="-438150" algn="l" rtl="0">
              <a:lnSpc>
                <a:spcPct val="90000"/>
              </a:lnSpc>
              <a:spcBef>
                <a:spcPts val="0"/>
              </a:spcBef>
              <a:spcAft>
                <a:spcPts val="0"/>
              </a:spcAft>
              <a:buSzPts val="3300"/>
              <a:buChar char="❖"/>
            </a:pPr>
            <a:r>
              <a:rPr lang="en-US" sz="3300"/>
              <a:t>Other?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6">
                                            <p:txEl>
                                              <p:pRg st="0" end="0"/>
                                            </p:txEl>
                                          </p:spTgt>
                                        </p:tgtEl>
                                        <p:attrNameLst>
                                          <p:attrName>style.visibility</p:attrName>
                                        </p:attrNameLst>
                                      </p:cBhvr>
                                      <p:to>
                                        <p:strVal val="visible"/>
                                      </p:to>
                                    </p:set>
                                    <p:animEffect transition="in" filter="fade">
                                      <p:cBhvr>
                                        <p:cTn id="7" dur="1000"/>
                                        <p:tgtEl>
                                          <p:spTgt spid="6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6">
                                            <p:txEl>
                                              <p:pRg st="1" end="1"/>
                                            </p:txEl>
                                          </p:spTgt>
                                        </p:tgtEl>
                                        <p:attrNameLst>
                                          <p:attrName>style.visibility</p:attrName>
                                        </p:attrNameLst>
                                      </p:cBhvr>
                                      <p:to>
                                        <p:strVal val="visible"/>
                                      </p:to>
                                    </p:set>
                                    <p:animEffect transition="in" filter="fade">
                                      <p:cBhvr>
                                        <p:cTn id="12" dur="1000"/>
                                        <p:tgtEl>
                                          <p:spTgt spid="6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6">
                                            <p:txEl>
                                              <p:pRg st="2" end="2"/>
                                            </p:txEl>
                                          </p:spTgt>
                                        </p:tgtEl>
                                        <p:attrNameLst>
                                          <p:attrName>style.visibility</p:attrName>
                                        </p:attrNameLst>
                                      </p:cBhvr>
                                      <p:to>
                                        <p:strVal val="visible"/>
                                      </p:to>
                                    </p:set>
                                    <p:animEffect transition="in" filter="fade">
                                      <p:cBhvr>
                                        <p:cTn id="17" dur="1000"/>
                                        <p:tgtEl>
                                          <p:spTgt spid="6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6">
                                            <p:txEl>
                                              <p:pRg st="3" end="3"/>
                                            </p:txEl>
                                          </p:spTgt>
                                        </p:tgtEl>
                                        <p:attrNameLst>
                                          <p:attrName>style.visibility</p:attrName>
                                        </p:attrNameLst>
                                      </p:cBhvr>
                                      <p:to>
                                        <p:strVal val="visible"/>
                                      </p:to>
                                    </p:set>
                                    <p:animEffect transition="in" filter="fade">
                                      <p:cBhvr>
                                        <p:cTn id="22" dur="1000"/>
                                        <p:tgtEl>
                                          <p:spTgt spid="67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76">
                                            <p:txEl>
                                              <p:pRg st="4" end="4"/>
                                            </p:txEl>
                                          </p:spTgt>
                                        </p:tgtEl>
                                        <p:attrNameLst>
                                          <p:attrName>style.visibility</p:attrName>
                                        </p:attrNameLst>
                                      </p:cBhvr>
                                      <p:to>
                                        <p:strVal val="visible"/>
                                      </p:to>
                                    </p:set>
                                    <p:animEffect transition="in" filter="fade">
                                      <p:cBhvr>
                                        <p:cTn id="27" dur="1000"/>
                                        <p:tgtEl>
                                          <p:spTgt spid="67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6">
                                            <p:txEl>
                                              <p:pRg st="5" end="5"/>
                                            </p:txEl>
                                          </p:spTgt>
                                        </p:tgtEl>
                                        <p:attrNameLst>
                                          <p:attrName>style.visibility</p:attrName>
                                        </p:attrNameLst>
                                      </p:cBhvr>
                                      <p:to>
                                        <p:strVal val="visible"/>
                                      </p:to>
                                    </p:set>
                                    <p:animEffect transition="in" filter="fade">
                                      <p:cBhvr>
                                        <p:cTn id="32" dur="1000"/>
                                        <p:tgtEl>
                                          <p:spTgt spid="67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76">
                                            <p:txEl>
                                              <p:pRg st="6" end="6"/>
                                            </p:txEl>
                                          </p:spTgt>
                                        </p:tgtEl>
                                        <p:attrNameLst>
                                          <p:attrName>style.visibility</p:attrName>
                                        </p:attrNameLst>
                                      </p:cBhvr>
                                      <p:to>
                                        <p:strVal val="visible"/>
                                      </p:to>
                                    </p:set>
                                    <p:animEffect transition="in" filter="fade">
                                      <p:cBhvr>
                                        <p:cTn id="37" dur="1000"/>
                                        <p:tgtEl>
                                          <p:spTgt spid="67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76">
                                            <p:txEl>
                                              <p:pRg st="7" end="7"/>
                                            </p:txEl>
                                          </p:spTgt>
                                        </p:tgtEl>
                                        <p:attrNameLst>
                                          <p:attrName>style.visibility</p:attrName>
                                        </p:attrNameLst>
                                      </p:cBhvr>
                                      <p:to>
                                        <p:strVal val="visible"/>
                                      </p:to>
                                    </p:set>
                                    <p:animEffect transition="in" filter="fade">
                                      <p:cBhvr>
                                        <p:cTn id="42" dur="1000"/>
                                        <p:tgtEl>
                                          <p:spTgt spid="67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76">
                                            <p:txEl>
                                              <p:pRg st="8" end="8"/>
                                            </p:txEl>
                                          </p:spTgt>
                                        </p:tgtEl>
                                        <p:attrNameLst>
                                          <p:attrName>style.visibility</p:attrName>
                                        </p:attrNameLst>
                                      </p:cBhvr>
                                      <p:to>
                                        <p:strVal val="visible"/>
                                      </p:to>
                                    </p:set>
                                    <p:animEffect transition="in" filter="fade">
                                      <p:cBhvr>
                                        <p:cTn id="47" dur="1000"/>
                                        <p:tgtEl>
                                          <p:spTgt spid="67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77"/>
                                        </p:tgtEl>
                                        <p:attrNameLst>
                                          <p:attrName>style.visibility</p:attrName>
                                        </p:attrNameLst>
                                      </p:cBhvr>
                                      <p:to>
                                        <p:strVal val="visible"/>
                                      </p:to>
                                    </p:set>
                                    <p:animEffect transition="in" filter="fade">
                                      <p:cBhvr>
                                        <p:cTn id="52" dur="1000"/>
                                        <p:tgtEl>
                                          <p:spTgt spid="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g15cddc951c2_0_35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5829E"/>
              </a:buClr>
              <a:buSzPts val="4400"/>
              <a:buFont typeface="Tahoma"/>
              <a:buNone/>
            </a:pPr>
            <a:r>
              <a:rPr lang="en-US">
                <a:solidFill>
                  <a:srgbClr val="35829E"/>
                </a:solidFill>
              </a:rPr>
              <a:t>The Secret Ingredient!</a:t>
            </a:r>
            <a:endParaRPr>
              <a:solidFill>
                <a:srgbClr val="35829E"/>
              </a:solidFill>
            </a:endParaRPr>
          </a:p>
        </p:txBody>
      </p:sp>
      <p:sp>
        <p:nvSpPr>
          <p:cNvPr id="683" name="Google Shape;683;g15cddc951c2_0_357"/>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B6670"/>
              </a:buClr>
              <a:buSzPts val="2800"/>
              <a:buNone/>
            </a:pPr>
            <a:endParaRPr/>
          </a:p>
        </p:txBody>
      </p:sp>
      <p:sp>
        <p:nvSpPr>
          <p:cNvPr id="684" name="Google Shape;684;g15cddc951c2_0_357"/>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685" name="Google Shape;685;g15cddc951c2_0_357"/>
          <p:cNvPicPr preferRelativeResize="0"/>
          <p:nvPr/>
        </p:nvPicPr>
        <p:blipFill rotWithShape="1">
          <a:blip r:embed="rId3">
            <a:alphaModFix/>
          </a:blip>
          <a:srcRect/>
          <a:stretch/>
        </p:blipFill>
        <p:spPr>
          <a:xfrm>
            <a:off x="1632674" y="1869748"/>
            <a:ext cx="8926650" cy="3785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5"/>
                                        </p:tgtEl>
                                        <p:attrNameLst>
                                          <p:attrName>style.visibility</p:attrName>
                                        </p:attrNameLst>
                                      </p:cBhvr>
                                      <p:to>
                                        <p:strVal val="visible"/>
                                      </p:to>
                                    </p:set>
                                    <p:animEffect transition="in" filter="fade">
                                      <p:cBhvr>
                                        <p:cTn id="7" dur="1000"/>
                                        <p:tgtEl>
                                          <p:spTgt spid="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g252edc071e4_0_35"/>
          <p:cNvSpPr txBox="1">
            <a:spLocks noGrp="1"/>
          </p:cNvSpPr>
          <p:nvPr>
            <p:ph type="ctrTitle"/>
          </p:nvPr>
        </p:nvSpPr>
        <p:spPr>
          <a:xfrm>
            <a:off x="549966" y="1321145"/>
            <a:ext cx="8196600" cy="2387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6000"/>
              <a:buNone/>
            </a:pPr>
            <a:r>
              <a:rPr lang="en-US"/>
              <a:t>Break</a:t>
            </a:r>
            <a:endParaRPr/>
          </a:p>
        </p:txBody>
      </p:sp>
      <p:sp>
        <p:nvSpPr>
          <p:cNvPr id="691" name="Google Shape;691;g252edc071e4_0_35"/>
          <p:cNvSpPr txBox="1">
            <a:spLocks noGrp="1"/>
          </p:cNvSpPr>
          <p:nvPr>
            <p:ph type="subTitle" idx="1"/>
          </p:nvPr>
        </p:nvSpPr>
        <p:spPr>
          <a:xfrm>
            <a:off x="549966" y="3995530"/>
            <a:ext cx="8196600" cy="1461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1000"/>
              </a:spcBef>
              <a:spcAft>
                <a:spcPts val="0"/>
              </a:spcAft>
              <a:buSzPts val="2400"/>
              <a:buNone/>
            </a:pPr>
            <a:r>
              <a:rPr lang="en-US"/>
              <a:t>Be Back in 15 minutes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g252edc071e4_0_40"/>
          <p:cNvSpPr txBox="1">
            <a:spLocks noGrp="1"/>
          </p:cNvSpPr>
          <p:nvPr>
            <p:ph type="ctrTitle"/>
          </p:nvPr>
        </p:nvSpPr>
        <p:spPr>
          <a:xfrm>
            <a:off x="549966" y="1321145"/>
            <a:ext cx="8196600" cy="2387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6000"/>
              <a:buNone/>
            </a:pPr>
            <a:r>
              <a:rPr lang="en-US"/>
              <a:t>Safe2SpeakUp: An Overview</a:t>
            </a:r>
            <a:endParaRPr/>
          </a:p>
        </p:txBody>
      </p:sp>
      <p:sp>
        <p:nvSpPr>
          <p:cNvPr id="697" name="Google Shape;697;g252edc071e4_0_40"/>
          <p:cNvSpPr txBox="1">
            <a:spLocks noGrp="1"/>
          </p:cNvSpPr>
          <p:nvPr>
            <p:ph type="subTitle" idx="1"/>
          </p:nvPr>
        </p:nvSpPr>
        <p:spPr>
          <a:xfrm>
            <a:off x="549966" y="3995530"/>
            <a:ext cx="8196600" cy="1461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1000"/>
              </a:spcBef>
              <a:spcAft>
                <a:spcPts val="0"/>
              </a:spcAft>
              <a:buSzPts val="2400"/>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g288815bb138_0_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Safe2SpeakUp - Tip Reporting</a:t>
            </a:r>
            <a:endParaRPr/>
          </a:p>
        </p:txBody>
      </p:sp>
      <p:sp>
        <p:nvSpPr>
          <p:cNvPr id="703" name="Google Shape;703;g288815bb138_0_6"/>
          <p:cNvSpPr txBox="1">
            <a:spLocks noGrp="1"/>
          </p:cNvSpPr>
          <p:nvPr>
            <p:ph type="body" idx="1"/>
          </p:nvPr>
        </p:nvSpPr>
        <p:spPr>
          <a:xfrm>
            <a:off x="838200" y="1825625"/>
            <a:ext cx="5181600" cy="3889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704" name="Google Shape;704;g288815bb138_0_6"/>
          <p:cNvSpPr txBox="1">
            <a:spLocks noGrp="1"/>
          </p:cNvSpPr>
          <p:nvPr>
            <p:ph type="body" idx="2"/>
          </p:nvPr>
        </p:nvSpPr>
        <p:spPr>
          <a:xfrm>
            <a:off x="6253050" y="1825625"/>
            <a:ext cx="5181600" cy="3889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u="sng">
                <a:solidFill>
                  <a:schemeClr val="hlink"/>
                </a:solidFill>
                <a:hlinkClick r:id="rId3"/>
              </a:rPr>
              <a:t>https://report.crisisgo.net/report?id=xxpdcnsft65uu5hb9zlnkmup2dmcx69k</a:t>
            </a:r>
            <a:r>
              <a:rPr lang="en-US"/>
              <a:t> </a:t>
            </a:r>
            <a:endParaRPr/>
          </a:p>
        </p:txBody>
      </p:sp>
      <p:pic>
        <p:nvPicPr>
          <p:cNvPr id="705" name="Google Shape;705;g288815bb138_0_6"/>
          <p:cNvPicPr preferRelativeResize="0"/>
          <p:nvPr/>
        </p:nvPicPr>
        <p:blipFill>
          <a:blip r:embed="rId4">
            <a:alphaModFix/>
          </a:blip>
          <a:stretch>
            <a:fillRect/>
          </a:stretch>
        </p:blipFill>
        <p:spPr>
          <a:xfrm>
            <a:off x="683800" y="1589875"/>
            <a:ext cx="5181602" cy="448227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g28a43d727a6_0_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711" name="Google Shape;711;g28a43d727a6_0_9"/>
          <p:cNvSpPr txBox="1">
            <a:spLocks noGrp="1"/>
          </p:cNvSpPr>
          <p:nvPr>
            <p:ph type="body" idx="1"/>
          </p:nvPr>
        </p:nvSpPr>
        <p:spPr>
          <a:xfrm>
            <a:off x="838200" y="1825625"/>
            <a:ext cx="5181600" cy="3889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712" name="Google Shape;712;g28a43d727a6_0_9"/>
          <p:cNvSpPr txBox="1">
            <a:spLocks noGrp="1"/>
          </p:cNvSpPr>
          <p:nvPr>
            <p:ph type="body" idx="2"/>
          </p:nvPr>
        </p:nvSpPr>
        <p:spPr>
          <a:xfrm>
            <a:off x="6172200" y="1825625"/>
            <a:ext cx="5181600" cy="3889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4000"/>
              <a:t>CrisisGo - App (Safety iResponse)</a:t>
            </a:r>
            <a:endParaRPr sz="4000"/>
          </a:p>
        </p:txBody>
      </p:sp>
      <p:pic>
        <p:nvPicPr>
          <p:cNvPr id="713" name="Google Shape;713;g28a43d727a6_0_9"/>
          <p:cNvPicPr preferRelativeResize="0"/>
          <p:nvPr/>
        </p:nvPicPr>
        <p:blipFill>
          <a:blip r:embed="rId3">
            <a:alphaModFix/>
          </a:blip>
          <a:stretch>
            <a:fillRect/>
          </a:stretch>
        </p:blipFill>
        <p:spPr>
          <a:xfrm>
            <a:off x="2342776" y="-189750"/>
            <a:ext cx="3468350" cy="61803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pic>
        <p:nvPicPr>
          <p:cNvPr id="718" name="Google Shape;718;g2881305bc32_0_0"/>
          <p:cNvPicPr preferRelativeResize="0">
            <a:picLocks noGrp="1"/>
          </p:cNvPicPr>
          <p:nvPr>
            <p:ph type="pic" idx="2"/>
          </p:nvPr>
        </p:nvPicPr>
        <p:blipFill rotWithShape="1">
          <a:blip r:embed="rId3">
            <a:alphaModFix/>
          </a:blip>
          <a:srcRect t="7813" b="7805"/>
          <a:stretch/>
        </p:blipFill>
        <p:spPr>
          <a:xfrm>
            <a:off x="0" y="0"/>
            <a:ext cx="12191998" cy="6858000"/>
          </a:xfrm>
          <a:prstGeom prst="rect">
            <a:avLst/>
          </a:prstGeom>
          <a:noFill/>
          <a:ln>
            <a:noFill/>
          </a:ln>
        </p:spPr>
      </p:pic>
      <p:sp>
        <p:nvSpPr>
          <p:cNvPr id="719" name="Google Shape;719;g2881305bc32_0_0"/>
          <p:cNvSpPr/>
          <p:nvPr/>
        </p:nvSpPr>
        <p:spPr>
          <a:xfrm>
            <a:off x="2324100" y="4196079"/>
            <a:ext cx="9867900" cy="2108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Open Sans"/>
              <a:ea typeface="Open Sans"/>
              <a:cs typeface="Open Sans"/>
              <a:sym typeface="Open Sans"/>
            </a:endParaRPr>
          </a:p>
        </p:txBody>
      </p:sp>
      <p:sp>
        <p:nvSpPr>
          <p:cNvPr id="720" name="Google Shape;720;g2881305bc32_0_0"/>
          <p:cNvSpPr txBox="1"/>
          <p:nvPr/>
        </p:nvSpPr>
        <p:spPr>
          <a:xfrm>
            <a:off x="3738520" y="4338667"/>
            <a:ext cx="7330800" cy="1376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2"/>
              </a:buClr>
              <a:buSzPts val="6600"/>
              <a:buFont typeface="Montserrat"/>
              <a:buNone/>
            </a:pPr>
            <a:r>
              <a:rPr lang="en-US" sz="6000" b="0" i="0" u="none" strike="noStrike" cap="none">
                <a:solidFill>
                  <a:schemeClr val="lt2"/>
                </a:solidFill>
                <a:latin typeface="Montserrat"/>
                <a:ea typeface="Montserrat"/>
                <a:cs typeface="Montserrat"/>
                <a:sym typeface="Montserrat"/>
              </a:rPr>
              <a:t>Onboarding Process Overview</a:t>
            </a:r>
            <a:endParaRPr sz="6000" b="0" i="0" u="none" strike="noStrike" cap="none">
              <a:solidFill>
                <a:schemeClr val="dk1"/>
              </a:solidFill>
              <a:latin typeface="Calibri"/>
              <a:ea typeface="Calibri"/>
              <a:cs typeface="Calibri"/>
              <a:sym typeface="Calibri"/>
            </a:endParaRPr>
          </a:p>
        </p:txBody>
      </p:sp>
      <p:sp>
        <p:nvSpPr>
          <p:cNvPr id="721" name="Google Shape;721;g2881305bc32_0_0"/>
          <p:cNvSpPr/>
          <p:nvPr/>
        </p:nvSpPr>
        <p:spPr>
          <a:xfrm>
            <a:off x="0" y="4196079"/>
            <a:ext cx="1917600" cy="2108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Open Sans"/>
              <a:ea typeface="Open Sans"/>
              <a:cs typeface="Open Sans"/>
              <a:sym typeface="Open Sans"/>
            </a:endParaRPr>
          </a:p>
        </p:txBody>
      </p:sp>
      <p:sp>
        <p:nvSpPr>
          <p:cNvPr id="722" name="Google Shape;722;g2881305bc32_0_0"/>
          <p:cNvSpPr/>
          <p:nvPr/>
        </p:nvSpPr>
        <p:spPr>
          <a:xfrm>
            <a:off x="279886" y="4572997"/>
            <a:ext cx="1354366" cy="1354366"/>
          </a:xfrm>
          <a:custGeom>
            <a:avLst/>
            <a:gdLst/>
            <a:ahLst/>
            <a:cxnLst/>
            <a:rect l="l" t="t" r="r" b="b"/>
            <a:pathLst>
              <a:path w="2328" h="2328" extrusionOk="0">
                <a:moveTo>
                  <a:pt x="1164" y="0"/>
                </a:moveTo>
                <a:cubicBezTo>
                  <a:pt x="853" y="0"/>
                  <a:pt x="561" y="121"/>
                  <a:pt x="341" y="341"/>
                </a:cubicBezTo>
                <a:cubicBezTo>
                  <a:pt x="121" y="560"/>
                  <a:pt x="0" y="853"/>
                  <a:pt x="0" y="1164"/>
                </a:cubicBezTo>
                <a:cubicBezTo>
                  <a:pt x="0" y="1475"/>
                  <a:pt x="121" y="1767"/>
                  <a:pt x="341" y="1987"/>
                </a:cubicBezTo>
                <a:cubicBezTo>
                  <a:pt x="561" y="2207"/>
                  <a:pt x="853" y="2328"/>
                  <a:pt x="1164" y="2328"/>
                </a:cubicBezTo>
                <a:cubicBezTo>
                  <a:pt x="1475" y="2328"/>
                  <a:pt x="1767" y="2207"/>
                  <a:pt x="1987" y="1987"/>
                </a:cubicBezTo>
                <a:cubicBezTo>
                  <a:pt x="2207" y="1767"/>
                  <a:pt x="2328" y="1475"/>
                  <a:pt x="2328" y="1164"/>
                </a:cubicBezTo>
                <a:cubicBezTo>
                  <a:pt x="2328" y="853"/>
                  <a:pt x="2207" y="560"/>
                  <a:pt x="1987" y="341"/>
                </a:cubicBezTo>
                <a:cubicBezTo>
                  <a:pt x="1767" y="121"/>
                  <a:pt x="1475" y="0"/>
                  <a:pt x="1164" y="0"/>
                </a:cubicBezTo>
                <a:close/>
                <a:moveTo>
                  <a:pt x="2040" y="637"/>
                </a:moveTo>
                <a:cubicBezTo>
                  <a:pt x="1966" y="617"/>
                  <a:pt x="1890" y="598"/>
                  <a:pt x="1815" y="583"/>
                </a:cubicBezTo>
                <a:cubicBezTo>
                  <a:pt x="1807" y="493"/>
                  <a:pt x="1732" y="423"/>
                  <a:pt x="1640" y="423"/>
                </a:cubicBezTo>
                <a:cubicBezTo>
                  <a:pt x="1619" y="423"/>
                  <a:pt x="1598" y="427"/>
                  <a:pt x="1579" y="434"/>
                </a:cubicBezTo>
                <a:cubicBezTo>
                  <a:pt x="1512" y="335"/>
                  <a:pt x="1433" y="243"/>
                  <a:pt x="1341" y="157"/>
                </a:cubicBezTo>
                <a:cubicBezTo>
                  <a:pt x="1547" y="193"/>
                  <a:pt x="1736" y="291"/>
                  <a:pt x="1886" y="441"/>
                </a:cubicBezTo>
                <a:cubicBezTo>
                  <a:pt x="1946" y="501"/>
                  <a:pt x="1998" y="567"/>
                  <a:pt x="2040" y="637"/>
                </a:cubicBezTo>
                <a:close/>
                <a:moveTo>
                  <a:pt x="2099" y="1577"/>
                </a:moveTo>
                <a:cubicBezTo>
                  <a:pt x="1968" y="1617"/>
                  <a:pt x="1835" y="1649"/>
                  <a:pt x="1700" y="1672"/>
                </a:cubicBezTo>
                <a:cubicBezTo>
                  <a:pt x="1767" y="1520"/>
                  <a:pt x="1802" y="1362"/>
                  <a:pt x="1807" y="1199"/>
                </a:cubicBezTo>
                <a:cubicBezTo>
                  <a:pt x="2185" y="1199"/>
                  <a:pt x="2185" y="1199"/>
                  <a:pt x="2185" y="1199"/>
                </a:cubicBezTo>
                <a:cubicBezTo>
                  <a:pt x="2181" y="1331"/>
                  <a:pt x="2151" y="1459"/>
                  <a:pt x="2099" y="1577"/>
                </a:cubicBezTo>
                <a:close/>
                <a:moveTo>
                  <a:pt x="1204" y="2185"/>
                </a:moveTo>
                <a:cubicBezTo>
                  <a:pt x="1202" y="2185"/>
                  <a:pt x="1201" y="2185"/>
                  <a:pt x="1200" y="2185"/>
                </a:cubicBezTo>
                <a:cubicBezTo>
                  <a:pt x="1200" y="1935"/>
                  <a:pt x="1200" y="1935"/>
                  <a:pt x="1200" y="1935"/>
                </a:cubicBezTo>
                <a:cubicBezTo>
                  <a:pt x="1265" y="1921"/>
                  <a:pt x="1318" y="1870"/>
                  <a:pt x="1334" y="1805"/>
                </a:cubicBezTo>
                <a:cubicBezTo>
                  <a:pt x="1407" y="1802"/>
                  <a:pt x="1480" y="1795"/>
                  <a:pt x="1552" y="1787"/>
                </a:cubicBezTo>
                <a:cubicBezTo>
                  <a:pt x="1465" y="1934"/>
                  <a:pt x="1348" y="2067"/>
                  <a:pt x="1204" y="2185"/>
                </a:cubicBezTo>
                <a:close/>
                <a:moveTo>
                  <a:pt x="775" y="1787"/>
                </a:moveTo>
                <a:cubicBezTo>
                  <a:pt x="848" y="1795"/>
                  <a:pt x="921" y="1802"/>
                  <a:pt x="994" y="1805"/>
                </a:cubicBezTo>
                <a:cubicBezTo>
                  <a:pt x="1010" y="1870"/>
                  <a:pt x="1062" y="1921"/>
                  <a:pt x="1128" y="1935"/>
                </a:cubicBezTo>
                <a:cubicBezTo>
                  <a:pt x="1128" y="2185"/>
                  <a:pt x="1128" y="2185"/>
                  <a:pt x="1128" y="2185"/>
                </a:cubicBezTo>
                <a:cubicBezTo>
                  <a:pt x="1127" y="2185"/>
                  <a:pt x="1125" y="2185"/>
                  <a:pt x="1124" y="2185"/>
                </a:cubicBezTo>
                <a:cubicBezTo>
                  <a:pt x="980" y="2067"/>
                  <a:pt x="863" y="1934"/>
                  <a:pt x="775" y="1787"/>
                </a:cubicBezTo>
                <a:close/>
                <a:moveTo>
                  <a:pt x="229" y="751"/>
                </a:moveTo>
                <a:cubicBezTo>
                  <a:pt x="360" y="710"/>
                  <a:pt x="493" y="678"/>
                  <a:pt x="627" y="655"/>
                </a:cubicBezTo>
                <a:cubicBezTo>
                  <a:pt x="580" y="764"/>
                  <a:pt x="548" y="876"/>
                  <a:pt x="532" y="991"/>
                </a:cubicBezTo>
                <a:cubicBezTo>
                  <a:pt x="460" y="1002"/>
                  <a:pt x="403" y="1058"/>
                  <a:pt x="388" y="1129"/>
                </a:cubicBezTo>
                <a:cubicBezTo>
                  <a:pt x="143" y="1129"/>
                  <a:pt x="143" y="1129"/>
                  <a:pt x="143" y="1129"/>
                </a:cubicBezTo>
                <a:cubicBezTo>
                  <a:pt x="147" y="996"/>
                  <a:pt x="177" y="869"/>
                  <a:pt x="229" y="751"/>
                </a:cubicBezTo>
                <a:close/>
                <a:moveTo>
                  <a:pt x="1124" y="143"/>
                </a:moveTo>
                <a:cubicBezTo>
                  <a:pt x="1125" y="143"/>
                  <a:pt x="1127" y="143"/>
                  <a:pt x="1128" y="143"/>
                </a:cubicBezTo>
                <a:cubicBezTo>
                  <a:pt x="1128" y="518"/>
                  <a:pt x="1128" y="518"/>
                  <a:pt x="1128" y="518"/>
                </a:cubicBezTo>
                <a:cubicBezTo>
                  <a:pt x="1010" y="519"/>
                  <a:pt x="892" y="527"/>
                  <a:pt x="775" y="541"/>
                </a:cubicBezTo>
                <a:cubicBezTo>
                  <a:pt x="863" y="394"/>
                  <a:pt x="980" y="260"/>
                  <a:pt x="1124" y="143"/>
                </a:cubicBezTo>
                <a:close/>
                <a:moveTo>
                  <a:pt x="1513" y="478"/>
                </a:moveTo>
                <a:cubicBezTo>
                  <a:pt x="1498" y="494"/>
                  <a:pt x="1486" y="512"/>
                  <a:pt x="1478" y="533"/>
                </a:cubicBezTo>
                <a:cubicBezTo>
                  <a:pt x="1386" y="524"/>
                  <a:pt x="1293" y="519"/>
                  <a:pt x="1200" y="518"/>
                </a:cubicBezTo>
                <a:cubicBezTo>
                  <a:pt x="1200" y="143"/>
                  <a:pt x="1200" y="143"/>
                  <a:pt x="1200" y="143"/>
                </a:cubicBezTo>
                <a:cubicBezTo>
                  <a:pt x="1201" y="143"/>
                  <a:pt x="1202" y="143"/>
                  <a:pt x="1204" y="143"/>
                </a:cubicBezTo>
                <a:cubicBezTo>
                  <a:pt x="1327" y="243"/>
                  <a:pt x="1431" y="356"/>
                  <a:pt x="1513" y="478"/>
                </a:cubicBezTo>
                <a:close/>
                <a:moveTo>
                  <a:pt x="1200" y="610"/>
                </a:moveTo>
                <a:cubicBezTo>
                  <a:pt x="1289" y="611"/>
                  <a:pt x="1379" y="616"/>
                  <a:pt x="1467" y="624"/>
                </a:cubicBezTo>
                <a:cubicBezTo>
                  <a:pt x="1480" y="708"/>
                  <a:pt x="1553" y="773"/>
                  <a:pt x="1640" y="773"/>
                </a:cubicBezTo>
                <a:cubicBezTo>
                  <a:pt x="1647" y="773"/>
                  <a:pt x="1654" y="772"/>
                  <a:pt x="1661" y="772"/>
                </a:cubicBezTo>
                <a:cubicBezTo>
                  <a:pt x="1702" y="887"/>
                  <a:pt x="1724" y="1007"/>
                  <a:pt x="1728" y="1129"/>
                </a:cubicBezTo>
                <a:cubicBezTo>
                  <a:pt x="1200" y="1129"/>
                  <a:pt x="1200" y="1129"/>
                  <a:pt x="1200" y="1129"/>
                </a:cubicBezTo>
                <a:lnTo>
                  <a:pt x="1200" y="610"/>
                </a:lnTo>
                <a:close/>
                <a:moveTo>
                  <a:pt x="1720" y="598"/>
                </a:moveTo>
                <a:cubicBezTo>
                  <a:pt x="1720" y="642"/>
                  <a:pt x="1684" y="678"/>
                  <a:pt x="1640" y="678"/>
                </a:cubicBezTo>
                <a:cubicBezTo>
                  <a:pt x="1596" y="678"/>
                  <a:pt x="1560" y="642"/>
                  <a:pt x="1560" y="598"/>
                </a:cubicBezTo>
                <a:cubicBezTo>
                  <a:pt x="1560" y="554"/>
                  <a:pt x="1596" y="518"/>
                  <a:pt x="1640" y="518"/>
                </a:cubicBezTo>
                <a:cubicBezTo>
                  <a:pt x="1684" y="518"/>
                  <a:pt x="1720" y="554"/>
                  <a:pt x="1720" y="598"/>
                </a:cubicBezTo>
                <a:close/>
                <a:moveTo>
                  <a:pt x="1128" y="610"/>
                </a:moveTo>
                <a:cubicBezTo>
                  <a:pt x="1128" y="1129"/>
                  <a:pt x="1128" y="1129"/>
                  <a:pt x="1128" y="1129"/>
                </a:cubicBezTo>
                <a:cubicBezTo>
                  <a:pt x="731" y="1129"/>
                  <a:pt x="731" y="1129"/>
                  <a:pt x="731" y="1129"/>
                </a:cubicBezTo>
                <a:cubicBezTo>
                  <a:pt x="719" y="1066"/>
                  <a:pt x="672" y="1015"/>
                  <a:pt x="611" y="997"/>
                </a:cubicBezTo>
                <a:cubicBezTo>
                  <a:pt x="629" y="874"/>
                  <a:pt x="666" y="755"/>
                  <a:pt x="722" y="641"/>
                </a:cubicBezTo>
                <a:cubicBezTo>
                  <a:pt x="856" y="622"/>
                  <a:pt x="992" y="612"/>
                  <a:pt x="1128" y="610"/>
                </a:cubicBezTo>
                <a:close/>
                <a:moveTo>
                  <a:pt x="640" y="1164"/>
                </a:moveTo>
                <a:cubicBezTo>
                  <a:pt x="640" y="1208"/>
                  <a:pt x="604" y="1244"/>
                  <a:pt x="560" y="1244"/>
                </a:cubicBezTo>
                <a:cubicBezTo>
                  <a:pt x="516" y="1244"/>
                  <a:pt x="480" y="1208"/>
                  <a:pt x="480" y="1164"/>
                </a:cubicBezTo>
                <a:cubicBezTo>
                  <a:pt x="480" y="1120"/>
                  <a:pt x="516" y="1084"/>
                  <a:pt x="560" y="1084"/>
                </a:cubicBezTo>
                <a:cubicBezTo>
                  <a:pt x="604" y="1084"/>
                  <a:pt x="640" y="1120"/>
                  <a:pt x="640" y="1164"/>
                </a:cubicBezTo>
                <a:close/>
                <a:moveTo>
                  <a:pt x="143" y="1199"/>
                </a:moveTo>
                <a:cubicBezTo>
                  <a:pt x="388" y="1199"/>
                  <a:pt x="388" y="1199"/>
                  <a:pt x="388" y="1199"/>
                </a:cubicBezTo>
                <a:cubicBezTo>
                  <a:pt x="403" y="1270"/>
                  <a:pt x="460" y="1325"/>
                  <a:pt x="532" y="1337"/>
                </a:cubicBezTo>
                <a:cubicBezTo>
                  <a:pt x="548" y="1451"/>
                  <a:pt x="580" y="1563"/>
                  <a:pt x="627" y="1672"/>
                </a:cubicBezTo>
                <a:cubicBezTo>
                  <a:pt x="493" y="1649"/>
                  <a:pt x="360" y="1617"/>
                  <a:pt x="229" y="1577"/>
                </a:cubicBezTo>
                <a:cubicBezTo>
                  <a:pt x="177" y="1459"/>
                  <a:pt x="147" y="1331"/>
                  <a:pt x="143" y="1199"/>
                </a:cubicBezTo>
                <a:close/>
                <a:moveTo>
                  <a:pt x="611" y="1331"/>
                </a:moveTo>
                <a:cubicBezTo>
                  <a:pt x="672" y="1312"/>
                  <a:pt x="719" y="1262"/>
                  <a:pt x="731" y="1199"/>
                </a:cubicBezTo>
                <a:cubicBezTo>
                  <a:pt x="1128" y="1199"/>
                  <a:pt x="1128" y="1199"/>
                  <a:pt x="1128" y="1199"/>
                </a:cubicBezTo>
                <a:cubicBezTo>
                  <a:pt x="1128" y="1592"/>
                  <a:pt x="1128" y="1592"/>
                  <a:pt x="1128" y="1592"/>
                </a:cubicBezTo>
                <a:cubicBezTo>
                  <a:pt x="1065" y="1605"/>
                  <a:pt x="1015" y="1652"/>
                  <a:pt x="996" y="1713"/>
                </a:cubicBezTo>
                <a:cubicBezTo>
                  <a:pt x="904" y="1708"/>
                  <a:pt x="813" y="1700"/>
                  <a:pt x="722" y="1687"/>
                </a:cubicBezTo>
                <a:cubicBezTo>
                  <a:pt x="666" y="1572"/>
                  <a:pt x="629" y="1453"/>
                  <a:pt x="611" y="1331"/>
                </a:cubicBezTo>
                <a:close/>
                <a:moveTo>
                  <a:pt x="1244" y="1764"/>
                </a:moveTo>
                <a:cubicBezTo>
                  <a:pt x="1244" y="1808"/>
                  <a:pt x="1208" y="1844"/>
                  <a:pt x="1164" y="1844"/>
                </a:cubicBezTo>
                <a:cubicBezTo>
                  <a:pt x="1120" y="1844"/>
                  <a:pt x="1084" y="1808"/>
                  <a:pt x="1084" y="1764"/>
                </a:cubicBezTo>
                <a:cubicBezTo>
                  <a:pt x="1084" y="1720"/>
                  <a:pt x="1120" y="1684"/>
                  <a:pt x="1164" y="1684"/>
                </a:cubicBezTo>
                <a:cubicBezTo>
                  <a:pt x="1208" y="1684"/>
                  <a:pt x="1244" y="1720"/>
                  <a:pt x="1244" y="1764"/>
                </a:cubicBezTo>
                <a:close/>
                <a:moveTo>
                  <a:pt x="1331" y="1713"/>
                </a:moveTo>
                <a:cubicBezTo>
                  <a:pt x="1313" y="1652"/>
                  <a:pt x="1262" y="1605"/>
                  <a:pt x="1200" y="1592"/>
                </a:cubicBezTo>
                <a:cubicBezTo>
                  <a:pt x="1200" y="1199"/>
                  <a:pt x="1200" y="1199"/>
                  <a:pt x="1200" y="1199"/>
                </a:cubicBezTo>
                <a:cubicBezTo>
                  <a:pt x="1728" y="1199"/>
                  <a:pt x="1728" y="1199"/>
                  <a:pt x="1728" y="1199"/>
                </a:cubicBezTo>
                <a:cubicBezTo>
                  <a:pt x="1723" y="1367"/>
                  <a:pt x="1682" y="1531"/>
                  <a:pt x="1606" y="1687"/>
                </a:cubicBezTo>
                <a:cubicBezTo>
                  <a:pt x="1515" y="1700"/>
                  <a:pt x="1424" y="1708"/>
                  <a:pt x="1331" y="1713"/>
                </a:cubicBezTo>
                <a:close/>
                <a:moveTo>
                  <a:pt x="1807" y="1129"/>
                </a:moveTo>
                <a:cubicBezTo>
                  <a:pt x="1803" y="997"/>
                  <a:pt x="1779" y="869"/>
                  <a:pt x="1736" y="745"/>
                </a:cubicBezTo>
                <a:cubicBezTo>
                  <a:pt x="1762" y="727"/>
                  <a:pt x="1784" y="703"/>
                  <a:pt x="1798" y="674"/>
                </a:cubicBezTo>
                <a:cubicBezTo>
                  <a:pt x="1900" y="694"/>
                  <a:pt x="2000" y="720"/>
                  <a:pt x="2099" y="751"/>
                </a:cubicBezTo>
                <a:cubicBezTo>
                  <a:pt x="2151" y="869"/>
                  <a:pt x="2181" y="996"/>
                  <a:pt x="2185" y="1129"/>
                </a:cubicBezTo>
                <a:lnTo>
                  <a:pt x="1807" y="1129"/>
                </a:lnTo>
                <a:close/>
                <a:moveTo>
                  <a:pt x="441" y="441"/>
                </a:moveTo>
                <a:cubicBezTo>
                  <a:pt x="592" y="291"/>
                  <a:pt x="781" y="193"/>
                  <a:pt x="987" y="157"/>
                </a:cubicBezTo>
                <a:cubicBezTo>
                  <a:pt x="865" y="271"/>
                  <a:pt x="765" y="397"/>
                  <a:pt x="688" y="534"/>
                </a:cubicBezTo>
                <a:cubicBezTo>
                  <a:pt x="684" y="541"/>
                  <a:pt x="680" y="547"/>
                  <a:pt x="677" y="554"/>
                </a:cubicBezTo>
                <a:cubicBezTo>
                  <a:pt x="546" y="574"/>
                  <a:pt x="416" y="602"/>
                  <a:pt x="288" y="637"/>
                </a:cubicBezTo>
                <a:cubicBezTo>
                  <a:pt x="330" y="567"/>
                  <a:pt x="382" y="501"/>
                  <a:pt x="441" y="441"/>
                </a:cubicBezTo>
                <a:close/>
                <a:moveTo>
                  <a:pt x="288" y="1690"/>
                </a:moveTo>
                <a:cubicBezTo>
                  <a:pt x="416" y="1726"/>
                  <a:pt x="546" y="1754"/>
                  <a:pt x="677" y="1773"/>
                </a:cubicBezTo>
                <a:cubicBezTo>
                  <a:pt x="680" y="1780"/>
                  <a:pt x="684" y="1787"/>
                  <a:pt x="688" y="1794"/>
                </a:cubicBezTo>
                <a:cubicBezTo>
                  <a:pt x="765" y="1931"/>
                  <a:pt x="865" y="2057"/>
                  <a:pt x="987" y="2170"/>
                </a:cubicBezTo>
                <a:cubicBezTo>
                  <a:pt x="781" y="2134"/>
                  <a:pt x="592" y="2037"/>
                  <a:pt x="441" y="1886"/>
                </a:cubicBezTo>
                <a:cubicBezTo>
                  <a:pt x="382" y="1827"/>
                  <a:pt x="330" y="1761"/>
                  <a:pt x="288" y="1690"/>
                </a:cubicBezTo>
                <a:close/>
                <a:moveTo>
                  <a:pt x="1886" y="1886"/>
                </a:moveTo>
                <a:cubicBezTo>
                  <a:pt x="1736" y="2037"/>
                  <a:pt x="1547" y="2135"/>
                  <a:pt x="1341" y="2170"/>
                </a:cubicBezTo>
                <a:cubicBezTo>
                  <a:pt x="1463" y="2057"/>
                  <a:pt x="1563" y="1931"/>
                  <a:pt x="1640" y="1794"/>
                </a:cubicBezTo>
                <a:cubicBezTo>
                  <a:pt x="1644" y="1787"/>
                  <a:pt x="1647" y="1780"/>
                  <a:pt x="1651" y="1773"/>
                </a:cubicBezTo>
                <a:cubicBezTo>
                  <a:pt x="1782" y="1754"/>
                  <a:pt x="1912" y="1726"/>
                  <a:pt x="2040" y="1690"/>
                </a:cubicBezTo>
                <a:cubicBezTo>
                  <a:pt x="1998" y="1761"/>
                  <a:pt x="1946" y="1827"/>
                  <a:pt x="1886" y="188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Open Sans"/>
              <a:ea typeface="Open Sans"/>
              <a:cs typeface="Open Sans"/>
              <a:sym typeface="Open Sans"/>
            </a:endParaRPr>
          </a:p>
        </p:txBody>
      </p:sp>
      <p:pic>
        <p:nvPicPr>
          <p:cNvPr id="723" name="Google Shape;723;g2881305bc32_0_0"/>
          <p:cNvPicPr preferRelativeResize="0"/>
          <p:nvPr/>
        </p:nvPicPr>
        <p:blipFill rotWithShape="1">
          <a:blip r:embed="rId4">
            <a:alphaModFix/>
          </a:blip>
          <a:srcRect/>
          <a:stretch/>
        </p:blipFill>
        <p:spPr>
          <a:xfrm>
            <a:off x="9558474" y="3157549"/>
            <a:ext cx="2488624" cy="11060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1"/>
        <p:cNvGrpSpPr/>
        <p:nvPr/>
      </p:nvGrpSpPr>
      <p:grpSpPr>
        <a:xfrm>
          <a:off x="0" y="0"/>
          <a:ext cx="0" cy="0"/>
          <a:chOff x="0" y="0"/>
          <a:chExt cx="0" cy="0"/>
        </a:xfrm>
      </p:grpSpPr>
      <p:pic>
        <p:nvPicPr>
          <p:cNvPr id="232" name="Google Shape;232;g28a43d727a6_0_488"/>
          <p:cNvPicPr preferRelativeResize="0">
            <a:picLocks noGrp="1"/>
          </p:cNvPicPr>
          <p:nvPr>
            <p:ph type="pic" idx="2"/>
          </p:nvPr>
        </p:nvPicPr>
        <p:blipFill rotWithShape="1">
          <a:blip r:embed="rId3">
            <a:alphaModFix/>
          </a:blip>
          <a:srcRect t="50555" b="19392"/>
          <a:stretch/>
        </p:blipFill>
        <p:spPr>
          <a:xfrm>
            <a:off x="0" y="0"/>
            <a:ext cx="12192000" cy="2442302"/>
          </a:xfrm>
          <a:prstGeom prst="rect">
            <a:avLst/>
          </a:prstGeom>
          <a:noFill/>
          <a:ln>
            <a:noFill/>
          </a:ln>
        </p:spPr>
      </p:pic>
      <p:sp>
        <p:nvSpPr>
          <p:cNvPr id="233" name="Google Shape;233;g28a43d727a6_0_488"/>
          <p:cNvSpPr/>
          <p:nvPr/>
        </p:nvSpPr>
        <p:spPr>
          <a:xfrm>
            <a:off x="0" y="2430379"/>
            <a:ext cx="12192000" cy="1280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234" name="Google Shape;234;g28a43d727a6_0_488"/>
          <p:cNvSpPr txBox="1">
            <a:spLocks noGrp="1"/>
          </p:cNvSpPr>
          <p:nvPr>
            <p:ph type="title"/>
          </p:nvPr>
        </p:nvSpPr>
        <p:spPr>
          <a:xfrm>
            <a:off x="1548064" y="2753417"/>
            <a:ext cx="9096000" cy="633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2"/>
              </a:buClr>
              <a:buSzPts val="4800"/>
              <a:buFont typeface="Montserrat"/>
              <a:buNone/>
            </a:pPr>
            <a:r>
              <a:rPr lang="en-US">
                <a:solidFill>
                  <a:schemeClr val="lt2"/>
                </a:solidFill>
              </a:rPr>
              <a:t>CRISISGO</a:t>
            </a:r>
            <a:r>
              <a:rPr lang="en-US">
                <a:solidFill>
                  <a:schemeClr val="lt1"/>
                </a:solidFill>
              </a:rPr>
              <a:t> </a:t>
            </a:r>
            <a:r>
              <a:rPr lang="en-US"/>
              <a:t>ACCESSIBILITY</a:t>
            </a:r>
            <a:endParaRPr/>
          </a:p>
        </p:txBody>
      </p:sp>
      <p:sp>
        <p:nvSpPr>
          <p:cNvPr id="235" name="Google Shape;235;g28a43d727a6_0_488"/>
          <p:cNvSpPr txBox="1">
            <a:spLocks noGrp="1"/>
          </p:cNvSpPr>
          <p:nvPr>
            <p:ph type="sldNum" idx="12"/>
          </p:nvPr>
        </p:nvSpPr>
        <p:spPr>
          <a:xfrm>
            <a:off x="11617200" y="6281389"/>
            <a:ext cx="6858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FFFFFF"/>
                </a:solidFill>
                <a:latin typeface="Open Sans"/>
                <a:ea typeface="Open Sans"/>
                <a:cs typeface="Open Sans"/>
                <a:sym typeface="Open Sans"/>
              </a:rPr>
              <a:t>6</a:t>
            </a:fld>
            <a:endParaRPr sz="1000" b="0" i="0" u="none" strike="noStrike" cap="none">
              <a:solidFill>
                <a:srgbClr val="FFFFFF"/>
              </a:solidFill>
              <a:latin typeface="Open Sans"/>
              <a:ea typeface="Open Sans"/>
              <a:cs typeface="Open Sans"/>
              <a:sym typeface="Open Sans"/>
            </a:endParaRPr>
          </a:p>
        </p:txBody>
      </p:sp>
      <p:sp>
        <p:nvSpPr>
          <p:cNvPr id="236" name="Google Shape;236;g28a43d727a6_0_488"/>
          <p:cNvSpPr/>
          <p:nvPr/>
        </p:nvSpPr>
        <p:spPr>
          <a:xfrm>
            <a:off x="478500" y="4347225"/>
            <a:ext cx="48588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rgbClr val="56BEEC"/>
                </a:solidFill>
                <a:latin typeface="Montserrat"/>
                <a:ea typeface="Montserrat"/>
                <a:cs typeface="Montserrat"/>
                <a:sym typeface="Montserrat"/>
              </a:rPr>
              <a:t>LAPTOP </a:t>
            </a:r>
            <a:r>
              <a:rPr lang="en-US" sz="2300" b="0" i="0" u="none" strike="noStrike" cap="none">
                <a:solidFill>
                  <a:srgbClr val="56BEEC"/>
                </a:solidFill>
                <a:latin typeface="Montserrat"/>
                <a:ea typeface="Montserrat"/>
                <a:cs typeface="Montserrat"/>
                <a:sym typeface="Montserrat"/>
              </a:rPr>
              <a:t>&amp;</a:t>
            </a:r>
            <a:r>
              <a:rPr lang="en-US" sz="2300" b="1" i="0" u="none" strike="noStrike" cap="none">
                <a:solidFill>
                  <a:srgbClr val="56BEEC"/>
                </a:solidFill>
                <a:latin typeface="Montserrat"/>
                <a:ea typeface="Montserrat"/>
                <a:cs typeface="Montserrat"/>
                <a:sym typeface="Montserrat"/>
              </a:rPr>
              <a:t> DESKTOP </a:t>
            </a:r>
            <a:endParaRPr sz="1700" b="1" i="0" u="none" strike="noStrike" cap="none">
              <a:solidFill>
                <a:srgbClr val="000000"/>
              </a:solidFill>
              <a:latin typeface="Arial"/>
              <a:ea typeface="Arial"/>
              <a:cs typeface="Arial"/>
              <a:sym typeface="Arial"/>
            </a:endParaRPr>
          </a:p>
        </p:txBody>
      </p:sp>
      <p:sp>
        <p:nvSpPr>
          <p:cNvPr id="237" name="Google Shape;237;g28a43d727a6_0_488"/>
          <p:cNvSpPr txBox="1"/>
          <p:nvPr/>
        </p:nvSpPr>
        <p:spPr>
          <a:xfrm>
            <a:off x="478500" y="4777969"/>
            <a:ext cx="4371300" cy="36510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000000"/>
              </a:buClr>
              <a:buSzPts val="1400"/>
              <a:buFont typeface="Arial"/>
              <a:buNone/>
            </a:pPr>
            <a:r>
              <a:rPr lang="en-US" sz="1400" b="1" i="1" u="none" strike="noStrike" cap="none">
                <a:solidFill>
                  <a:srgbClr val="3F3F3F"/>
                </a:solidFill>
                <a:latin typeface="Open Sans"/>
                <a:ea typeface="Open Sans"/>
                <a:cs typeface="Open Sans"/>
                <a:sym typeface="Open Sans"/>
              </a:rPr>
              <a:t>Apple, PC, Chromebook</a:t>
            </a:r>
            <a:endParaRPr sz="1400" b="1" i="1" u="none" strike="noStrike" cap="none">
              <a:solidFill>
                <a:srgbClr val="3F3F3F"/>
              </a:solidFill>
              <a:latin typeface="Open Sans"/>
              <a:ea typeface="Open Sans"/>
              <a:cs typeface="Open Sans"/>
              <a:sym typeface="Open Sans"/>
            </a:endParaRPr>
          </a:p>
        </p:txBody>
      </p:sp>
      <p:sp>
        <p:nvSpPr>
          <p:cNvPr id="238" name="Google Shape;238;g28a43d727a6_0_488"/>
          <p:cNvSpPr/>
          <p:nvPr/>
        </p:nvSpPr>
        <p:spPr>
          <a:xfrm>
            <a:off x="478501" y="5483475"/>
            <a:ext cx="50526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rgbClr val="56BEEC"/>
                </a:solidFill>
                <a:latin typeface="Montserrat"/>
                <a:ea typeface="Montserrat"/>
                <a:cs typeface="Montserrat"/>
                <a:sym typeface="Montserrat"/>
              </a:rPr>
              <a:t>SMARTPHONE </a:t>
            </a:r>
            <a:r>
              <a:rPr lang="en-US" sz="2300" b="0" i="0" u="none" strike="noStrike" cap="none">
                <a:solidFill>
                  <a:srgbClr val="56BEEC"/>
                </a:solidFill>
                <a:latin typeface="Montserrat"/>
                <a:ea typeface="Montserrat"/>
                <a:cs typeface="Montserrat"/>
                <a:sym typeface="Montserrat"/>
              </a:rPr>
              <a:t>&amp;</a:t>
            </a:r>
            <a:r>
              <a:rPr lang="en-US" sz="2300" b="1" i="0" u="none" strike="noStrike" cap="none">
                <a:solidFill>
                  <a:srgbClr val="56BEEC"/>
                </a:solidFill>
                <a:latin typeface="Montserrat"/>
                <a:ea typeface="Montserrat"/>
                <a:cs typeface="Montserrat"/>
                <a:sym typeface="Montserrat"/>
              </a:rPr>
              <a:t> TABLET</a:t>
            </a:r>
            <a:endParaRPr sz="2300" b="1" i="0" u="none" strike="noStrike" cap="none">
              <a:solidFill>
                <a:srgbClr val="56BEEC"/>
              </a:solidFill>
              <a:latin typeface="Montserrat"/>
              <a:ea typeface="Montserrat"/>
              <a:cs typeface="Montserrat"/>
              <a:sym typeface="Montserrat"/>
            </a:endParaRPr>
          </a:p>
        </p:txBody>
      </p:sp>
      <p:sp>
        <p:nvSpPr>
          <p:cNvPr id="239" name="Google Shape;239;g28a43d727a6_0_488"/>
          <p:cNvSpPr txBox="1"/>
          <p:nvPr/>
        </p:nvSpPr>
        <p:spPr>
          <a:xfrm>
            <a:off x="478500" y="5883594"/>
            <a:ext cx="4371300" cy="36510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000000"/>
              </a:buClr>
              <a:buSzPts val="1400"/>
              <a:buFont typeface="Arial"/>
              <a:buNone/>
            </a:pPr>
            <a:r>
              <a:rPr lang="en-US" sz="1400" b="1" i="1" u="none" strike="noStrike" cap="none">
                <a:solidFill>
                  <a:srgbClr val="3F3F3F"/>
                </a:solidFill>
                <a:latin typeface="Open Sans"/>
                <a:ea typeface="Open Sans"/>
                <a:cs typeface="Open Sans"/>
                <a:sym typeface="Open Sans"/>
              </a:rPr>
              <a:t>iOS, Android</a:t>
            </a:r>
            <a:endParaRPr sz="1400" b="1" i="0" u="none" strike="noStrike" cap="none">
              <a:solidFill>
                <a:srgbClr val="3F3F3F"/>
              </a:solidFill>
              <a:latin typeface="Open Sans"/>
              <a:ea typeface="Open Sans"/>
              <a:cs typeface="Open Sans"/>
              <a:sym typeface="Open Sans"/>
            </a:endParaRPr>
          </a:p>
        </p:txBody>
      </p:sp>
      <p:sp>
        <p:nvSpPr>
          <p:cNvPr id="240" name="Google Shape;240;g28a43d727a6_0_488"/>
          <p:cNvSpPr/>
          <p:nvPr/>
        </p:nvSpPr>
        <p:spPr>
          <a:xfrm>
            <a:off x="7366253" y="4477526"/>
            <a:ext cx="1234800" cy="12348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3F3F3F"/>
              </a:solidFill>
              <a:latin typeface="Open Sans"/>
              <a:ea typeface="Open Sans"/>
              <a:cs typeface="Open Sans"/>
              <a:sym typeface="Open Sans"/>
            </a:endParaRPr>
          </a:p>
        </p:txBody>
      </p:sp>
      <p:sp>
        <p:nvSpPr>
          <p:cNvPr id="241" name="Google Shape;241;g28a43d727a6_0_488"/>
          <p:cNvSpPr/>
          <p:nvPr/>
        </p:nvSpPr>
        <p:spPr>
          <a:xfrm>
            <a:off x="8749003" y="4477526"/>
            <a:ext cx="1234800" cy="12348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3F3F3F"/>
              </a:solidFill>
              <a:latin typeface="Open Sans"/>
              <a:ea typeface="Open Sans"/>
              <a:cs typeface="Open Sans"/>
              <a:sym typeface="Open Sans"/>
            </a:endParaRPr>
          </a:p>
        </p:txBody>
      </p:sp>
      <p:sp>
        <p:nvSpPr>
          <p:cNvPr id="242" name="Google Shape;242;g28a43d727a6_0_488"/>
          <p:cNvSpPr/>
          <p:nvPr/>
        </p:nvSpPr>
        <p:spPr>
          <a:xfrm>
            <a:off x="10131703" y="4477526"/>
            <a:ext cx="1234800" cy="12348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3F3F3F"/>
              </a:solidFill>
              <a:latin typeface="Open Sans"/>
              <a:ea typeface="Open Sans"/>
              <a:cs typeface="Open Sans"/>
              <a:sym typeface="Open Sans"/>
            </a:endParaRPr>
          </a:p>
        </p:txBody>
      </p:sp>
      <p:pic>
        <p:nvPicPr>
          <p:cNvPr id="243" name="Google Shape;243;g28a43d727a6_0_488"/>
          <p:cNvPicPr preferRelativeResize="0"/>
          <p:nvPr/>
        </p:nvPicPr>
        <p:blipFill rotWithShape="1">
          <a:blip r:embed="rId4">
            <a:alphaModFix/>
          </a:blip>
          <a:srcRect/>
          <a:stretch/>
        </p:blipFill>
        <p:spPr>
          <a:xfrm>
            <a:off x="10277075" y="4622900"/>
            <a:ext cx="944050" cy="944050"/>
          </a:xfrm>
          <a:prstGeom prst="rect">
            <a:avLst/>
          </a:prstGeom>
          <a:noFill/>
          <a:ln>
            <a:noFill/>
          </a:ln>
        </p:spPr>
      </p:pic>
      <p:sp>
        <p:nvSpPr>
          <p:cNvPr id="244" name="Google Shape;244;g28a43d727a6_0_488"/>
          <p:cNvSpPr txBox="1">
            <a:spLocks noGrp="1"/>
          </p:cNvSpPr>
          <p:nvPr>
            <p:ph type="title"/>
          </p:nvPr>
        </p:nvSpPr>
        <p:spPr>
          <a:xfrm>
            <a:off x="7366275" y="4777975"/>
            <a:ext cx="1234800" cy="633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2"/>
              </a:buClr>
              <a:buSzPts val="4800"/>
              <a:buFont typeface="Montserrat"/>
              <a:buNone/>
            </a:pPr>
            <a:r>
              <a:rPr lang="en-US" b="1">
                <a:solidFill>
                  <a:schemeClr val="lt2"/>
                </a:solidFill>
              </a:rPr>
              <a:t>4G</a:t>
            </a:r>
            <a:endParaRPr b="1"/>
          </a:p>
        </p:txBody>
      </p:sp>
      <p:sp>
        <p:nvSpPr>
          <p:cNvPr id="245" name="Google Shape;245;g28a43d727a6_0_488"/>
          <p:cNvSpPr txBox="1">
            <a:spLocks noGrp="1"/>
          </p:cNvSpPr>
          <p:nvPr>
            <p:ph type="title"/>
          </p:nvPr>
        </p:nvSpPr>
        <p:spPr>
          <a:xfrm>
            <a:off x="8748987" y="4777975"/>
            <a:ext cx="1234800" cy="633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2"/>
              </a:buClr>
              <a:buSzPts val="4800"/>
              <a:buFont typeface="Montserrat"/>
              <a:buNone/>
            </a:pPr>
            <a:r>
              <a:rPr lang="en-US" b="1">
                <a:solidFill>
                  <a:schemeClr val="lt2"/>
                </a:solidFill>
              </a:rPr>
              <a:t>5G</a:t>
            </a:r>
            <a:endParaRPr b="1"/>
          </a:p>
        </p:txBody>
      </p:sp>
      <p:pic>
        <p:nvPicPr>
          <p:cNvPr id="246" name="Google Shape;246;g28a43d727a6_0_488"/>
          <p:cNvPicPr preferRelativeResize="0"/>
          <p:nvPr/>
        </p:nvPicPr>
        <p:blipFill rotWithShape="1">
          <a:blip r:embed="rId5">
            <a:alphaModFix/>
          </a:blip>
          <a:srcRect/>
          <a:stretch/>
        </p:blipFill>
        <p:spPr>
          <a:xfrm>
            <a:off x="10382400" y="6285734"/>
            <a:ext cx="1234800" cy="356453"/>
          </a:xfrm>
          <a:prstGeom prst="rect">
            <a:avLst/>
          </a:prstGeom>
          <a:noFill/>
          <a:ln>
            <a:noFill/>
          </a:ln>
        </p:spPr>
      </p:pic>
      <p:sp>
        <p:nvSpPr>
          <p:cNvPr id="247" name="Google Shape;247;g28a43d727a6_0_488"/>
          <p:cNvSpPr txBox="1">
            <a:spLocks noGrp="1"/>
          </p:cNvSpPr>
          <p:nvPr>
            <p:ph type="title"/>
          </p:nvPr>
        </p:nvSpPr>
        <p:spPr>
          <a:xfrm>
            <a:off x="1548064" y="2608041"/>
            <a:ext cx="9096000" cy="7092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11111"/>
              <a:buFont typeface="Montserrat"/>
              <a:buNone/>
            </a:pPr>
            <a:r>
              <a:rPr lang="en-US"/>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500"/>
                                        <p:tgtEl>
                                          <p:spTgt spid="23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4"/>
                                        </p:tgtEl>
                                        <p:attrNameLst>
                                          <p:attrName>style.visibility</p:attrName>
                                        </p:attrNameLst>
                                      </p:cBhvr>
                                      <p:to>
                                        <p:strVal val="visible"/>
                                      </p:to>
                                    </p:set>
                                    <p:animEffect transition="in" filter="fade">
                                      <p:cBhvr>
                                        <p:cTn id="11" dur="500"/>
                                        <p:tgtEl>
                                          <p:spTgt spid="23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6"/>
                                        </p:tgtEl>
                                        <p:attrNameLst>
                                          <p:attrName>style.visibility</p:attrName>
                                        </p:attrNameLst>
                                      </p:cBhvr>
                                      <p:to>
                                        <p:strVal val="visible"/>
                                      </p:to>
                                    </p:set>
                                    <p:animEffect transition="in" filter="fade">
                                      <p:cBhvr>
                                        <p:cTn id="15" dur="500"/>
                                        <p:tgtEl>
                                          <p:spTgt spid="23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7"/>
                                        </p:tgtEl>
                                        <p:attrNameLst>
                                          <p:attrName>style.visibility</p:attrName>
                                        </p:attrNameLst>
                                      </p:cBhvr>
                                      <p:to>
                                        <p:strVal val="visible"/>
                                      </p:to>
                                    </p:set>
                                    <p:animEffect transition="in" filter="fade">
                                      <p:cBhvr>
                                        <p:cTn id="19"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7"/>
        <p:cNvGrpSpPr/>
        <p:nvPr/>
      </p:nvGrpSpPr>
      <p:grpSpPr>
        <a:xfrm>
          <a:off x="0" y="0"/>
          <a:ext cx="0" cy="0"/>
          <a:chOff x="0" y="0"/>
          <a:chExt cx="0" cy="0"/>
        </a:xfrm>
      </p:grpSpPr>
      <p:sp>
        <p:nvSpPr>
          <p:cNvPr id="728" name="Google Shape;728;g2881305bc32_0_88"/>
          <p:cNvSpPr txBox="1">
            <a:spLocks noGrp="1"/>
          </p:cNvSpPr>
          <p:nvPr>
            <p:ph type="title"/>
          </p:nvPr>
        </p:nvSpPr>
        <p:spPr>
          <a:xfrm>
            <a:off x="6823878" y="741391"/>
            <a:ext cx="4491900" cy="1616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None/>
            </a:pPr>
            <a:r>
              <a:rPr lang="en-US" sz="3200"/>
              <a:t>Onboarding Project Objectives</a:t>
            </a:r>
            <a:endParaRPr/>
          </a:p>
        </p:txBody>
      </p:sp>
      <p:pic>
        <p:nvPicPr>
          <p:cNvPr id="729" name="Google Shape;729;g2881305bc32_0_88" descr="Working space background"/>
          <p:cNvPicPr preferRelativeResize="0"/>
          <p:nvPr/>
        </p:nvPicPr>
        <p:blipFill rotWithShape="1">
          <a:blip r:embed="rId3">
            <a:alphaModFix/>
          </a:blip>
          <a:srcRect l="40666"/>
          <a:stretch/>
        </p:blipFill>
        <p:spPr>
          <a:xfrm>
            <a:off x="20" y="10"/>
            <a:ext cx="6095980" cy="6857989"/>
          </a:xfrm>
          <a:prstGeom prst="rect">
            <a:avLst/>
          </a:prstGeom>
          <a:noFill/>
          <a:ln>
            <a:noFill/>
          </a:ln>
        </p:spPr>
      </p:pic>
      <p:grpSp>
        <p:nvGrpSpPr>
          <p:cNvPr id="730" name="Google Shape;730;g2881305bc32_0_88"/>
          <p:cNvGrpSpPr/>
          <p:nvPr/>
        </p:nvGrpSpPr>
        <p:grpSpPr>
          <a:xfrm>
            <a:off x="0" y="0"/>
            <a:ext cx="123300" cy="6858006"/>
            <a:chOff x="12068638" y="0"/>
            <a:chExt cx="123300" cy="6858006"/>
          </a:xfrm>
        </p:grpSpPr>
        <p:sp>
          <p:nvSpPr>
            <p:cNvPr id="731" name="Google Shape;731;g2881305bc32_0_88"/>
            <p:cNvSpPr/>
            <p:nvPr/>
          </p:nvSpPr>
          <p:spPr>
            <a:xfrm>
              <a:off x="12068638" y="0"/>
              <a:ext cx="123300" cy="6858000"/>
            </a:xfrm>
            <a:prstGeom prst="rect">
              <a:avLst/>
            </a:prstGeom>
            <a:gradFill>
              <a:gsLst>
                <a:gs pos="0">
                  <a:schemeClr val="accent2"/>
                </a:gs>
                <a:gs pos="100000">
                  <a:schemeClr val="accent5"/>
                </a:gs>
              </a:gsLst>
              <a:lin ang="180000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2" name="Google Shape;732;g2881305bc32_0_88"/>
            <p:cNvSpPr/>
            <p:nvPr/>
          </p:nvSpPr>
          <p:spPr>
            <a:xfrm>
              <a:off x="12068638" y="4139706"/>
              <a:ext cx="123300" cy="2718300"/>
            </a:xfrm>
            <a:prstGeom prst="rect">
              <a:avLst/>
            </a:prstGeom>
            <a:gradFill>
              <a:gsLst>
                <a:gs pos="0">
                  <a:srgbClr val="5B9BD5">
                    <a:alpha val="0"/>
                  </a:srgbClr>
                </a:gs>
                <a:gs pos="19000">
                  <a:srgbClr val="5B9BD5">
                    <a:alpha val="0"/>
                  </a:srgbClr>
                </a:gs>
                <a:gs pos="100000">
                  <a:srgbClr val="9CC2E5"/>
                </a:gs>
              </a:gsLst>
              <a:lin ang="599887"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733" name="Google Shape;733;g2881305bc32_0_88"/>
          <p:cNvSpPr txBox="1">
            <a:spLocks noGrp="1"/>
          </p:cNvSpPr>
          <p:nvPr>
            <p:ph type="body" idx="1"/>
          </p:nvPr>
        </p:nvSpPr>
        <p:spPr>
          <a:xfrm>
            <a:off x="6823878" y="2533476"/>
            <a:ext cx="4491900" cy="3447900"/>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1000"/>
              </a:spcBef>
              <a:spcAft>
                <a:spcPts val="0"/>
              </a:spcAft>
              <a:buClr>
                <a:schemeClr val="dk1"/>
              </a:buClr>
              <a:buSzPts val="1800"/>
              <a:buChar char="•"/>
            </a:pPr>
            <a:r>
              <a:rPr lang="en-US" sz="2000"/>
              <a:t>Establish Report Receivers for Each Location</a:t>
            </a:r>
            <a:endParaRPr/>
          </a:p>
          <a:p>
            <a:pPr marL="457200" lvl="0" indent="-342900" algn="l" rtl="0">
              <a:lnSpc>
                <a:spcPct val="90000"/>
              </a:lnSpc>
              <a:spcBef>
                <a:spcPts val="1000"/>
              </a:spcBef>
              <a:spcAft>
                <a:spcPts val="0"/>
              </a:spcAft>
              <a:buClr>
                <a:schemeClr val="dk1"/>
              </a:buClr>
              <a:buSzPts val="1800"/>
              <a:buChar char="•"/>
            </a:pPr>
            <a:r>
              <a:rPr lang="en-US" sz="2000"/>
              <a:t>Connect CrisisGo with your Staff Information and Student Information</a:t>
            </a:r>
            <a:endParaRPr/>
          </a:p>
          <a:p>
            <a:pPr marL="457200" lvl="0" indent="-342900" algn="l" rtl="0">
              <a:lnSpc>
                <a:spcPct val="90000"/>
              </a:lnSpc>
              <a:spcBef>
                <a:spcPts val="1000"/>
              </a:spcBef>
              <a:spcAft>
                <a:spcPts val="0"/>
              </a:spcAft>
              <a:buClr>
                <a:schemeClr val="dk1"/>
              </a:buClr>
              <a:buSzPts val="1800"/>
              <a:buChar char="•"/>
            </a:pPr>
            <a:r>
              <a:rPr lang="en-US" sz="2000"/>
              <a:t>Familiarize School Administrators with CrisisGo Features</a:t>
            </a:r>
            <a:endParaRPr/>
          </a:p>
          <a:p>
            <a:pPr marL="457200" lvl="0" indent="-342900" algn="l" rtl="0">
              <a:lnSpc>
                <a:spcPct val="90000"/>
              </a:lnSpc>
              <a:spcBef>
                <a:spcPts val="1000"/>
              </a:spcBef>
              <a:spcAft>
                <a:spcPts val="0"/>
              </a:spcAft>
              <a:buClr>
                <a:schemeClr val="dk1"/>
              </a:buClr>
              <a:buSzPts val="1800"/>
              <a:buChar char="•"/>
            </a:pPr>
            <a:r>
              <a:rPr lang="en-US" sz="2000"/>
              <a:t>Support Initial Deployment of CrisisGo Application</a:t>
            </a:r>
            <a:endParaRPr/>
          </a:p>
          <a:p>
            <a:pPr marL="457200" lvl="0" indent="-228600" algn="l" rtl="0">
              <a:lnSpc>
                <a:spcPct val="90000"/>
              </a:lnSpc>
              <a:spcBef>
                <a:spcPts val="1000"/>
              </a:spcBef>
              <a:spcAft>
                <a:spcPts val="0"/>
              </a:spcAft>
              <a:buClr>
                <a:schemeClr val="dk1"/>
              </a:buClr>
              <a:buSzPts val="1800"/>
              <a:buNone/>
            </a:pPr>
            <a:endParaRPr sz="20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7"/>
        <p:cNvGrpSpPr/>
        <p:nvPr/>
      </p:nvGrpSpPr>
      <p:grpSpPr>
        <a:xfrm>
          <a:off x="0" y="0"/>
          <a:ext cx="0" cy="0"/>
          <a:chOff x="0" y="0"/>
          <a:chExt cx="0" cy="0"/>
        </a:xfrm>
      </p:grpSpPr>
      <p:sp>
        <p:nvSpPr>
          <p:cNvPr id="738" name="Google Shape;738;g2881305bc32_0_26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9" name="Google Shape;739;g2881305bc32_0_263"/>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0" name="Google Shape;740;g2881305bc32_0_263"/>
          <p:cNvSpPr/>
          <p:nvPr/>
        </p:nvSpPr>
        <p:spPr>
          <a:xfrm rot="5400000" flipH="1">
            <a:off x="-1410016" y="1410150"/>
            <a:ext cx="6858000" cy="4037700"/>
          </a:xfrm>
          <a:prstGeom prst="rect">
            <a:avLst/>
          </a:prstGeom>
          <a:gradFill>
            <a:gsLst>
              <a:gs pos="0">
                <a:srgbClr val="000000"/>
              </a:gs>
              <a:gs pos="8000">
                <a:srgbClr val="000000"/>
              </a:gs>
              <a:gs pos="100000">
                <a:srgbClr val="2F5496"/>
              </a:gs>
            </a:gsLst>
            <a:lin ang="300012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1" name="Google Shape;741;g2881305bc32_0_263"/>
          <p:cNvSpPr/>
          <p:nvPr/>
        </p:nvSpPr>
        <p:spPr>
          <a:xfrm rot="5400000" flipH="1">
            <a:off x="-1410016" y="1420288"/>
            <a:ext cx="6858000" cy="4037700"/>
          </a:xfrm>
          <a:prstGeom prst="rect">
            <a:avLst/>
          </a:prstGeom>
          <a:gradFill>
            <a:gsLst>
              <a:gs pos="0">
                <a:srgbClr val="000000">
                  <a:alpha val="0"/>
                </a:srgbClr>
              </a:gs>
              <a:gs pos="99000">
                <a:srgbClr val="4472C4">
                  <a:alpha val="45882"/>
                </a:srgbClr>
              </a:gs>
              <a:gs pos="100000">
                <a:srgbClr val="4472C4">
                  <a:alpha val="45882"/>
                </a:srgbClr>
              </a:gs>
            </a:gsLst>
            <a:lin ang="180000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2" name="Google Shape;742;g2881305bc32_0_263"/>
          <p:cNvSpPr/>
          <p:nvPr/>
        </p:nvSpPr>
        <p:spPr>
          <a:xfrm rot="5400000" flipH="1">
            <a:off x="767983" y="3588145"/>
            <a:ext cx="2502000" cy="4037700"/>
          </a:xfrm>
          <a:prstGeom prst="rect">
            <a:avLst/>
          </a:prstGeom>
          <a:gradFill>
            <a:gsLst>
              <a:gs pos="0">
                <a:srgbClr val="4472C4">
                  <a:alpha val="28627"/>
                </a:srgbClr>
              </a:gs>
              <a:gs pos="2000">
                <a:srgbClr val="4472C4">
                  <a:alpha val="28627"/>
                </a:srgbClr>
              </a:gs>
              <a:gs pos="100000">
                <a:srgbClr val="000000">
                  <a:alpha val="29803"/>
                </a:srgbClr>
              </a:gs>
            </a:gsLst>
            <a:lin ang="779990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3" name="Google Shape;743;g2881305bc32_0_263"/>
          <p:cNvSpPr/>
          <p:nvPr/>
        </p:nvSpPr>
        <p:spPr>
          <a:xfrm rot="-967356">
            <a:off x="-500907" y="968177"/>
            <a:ext cx="3897638" cy="4176045"/>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4" name="Google Shape;744;g2881305bc32_0_263"/>
          <p:cNvSpPr/>
          <p:nvPr/>
        </p:nvSpPr>
        <p:spPr>
          <a:xfrm rot="5400000" flipH="1">
            <a:off x="-1410024" y="1400012"/>
            <a:ext cx="6858000" cy="4037700"/>
          </a:xfrm>
          <a:prstGeom prst="rect">
            <a:avLst/>
          </a:prstGeom>
          <a:gradFill>
            <a:gsLst>
              <a:gs pos="0">
                <a:srgbClr val="000000">
                  <a:alpha val="0"/>
                </a:srgbClr>
              </a:gs>
              <a:gs pos="99000">
                <a:srgbClr val="8DA9DB">
                  <a:alpha val="10980"/>
                </a:srgbClr>
              </a:gs>
              <a:gs pos="100000">
                <a:srgbClr val="8DA9DB">
                  <a:alpha val="10980"/>
                </a:srgbClr>
              </a:gs>
            </a:gsLst>
            <a:lin ang="7200017"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5" name="Google Shape;745;g2881305bc32_0_263"/>
          <p:cNvSpPr txBox="1">
            <a:spLocks noGrp="1"/>
          </p:cNvSpPr>
          <p:nvPr>
            <p:ph type="title"/>
          </p:nvPr>
        </p:nvSpPr>
        <p:spPr>
          <a:xfrm>
            <a:off x="466722" y="586855"/>
            <a:ext cx="3201300" cy="33876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SzPts val="1800"/>
              <a:buNone/>
            </a:pPr>
            <a:r>
              <a:rPr lang="en-US" sz="4000">
                <a:solidFill>
                  <a:srgbClr val="FFFFFF"/>
                </a:solidFill>
              </a:rPr>
              <a:t>Onboarding Process Steps</a:t>
            </a:r>
            <a:endParaRPr/>
          </a:p>
        </p:txBody>
      </p:sp>
      <p:sp>
        <p:nvSpPr>
          <p:cNvPr id="746" name="Google Shape;746;g2881305bc32_0_263"/>
          <p:cNvSpPr txBox="1">
            <a:spLocks noGrp="1"/>
          </p:cNvSpPr>
          <p:nvPr>
            <p:ph type="body" idx="1"/>
          </p:nvPr>
        </p:nvSpPr>
        <p:spPr>
          <a:xfrm>
            <a:off x="4810259" y="649480"/>
            <a:ext cx="6555300" cy="5546100"/>
          </a:xfrm>
          <a:prstGeom prst="rect">
            <a:avLst/>
          </a:prstGeom>
          <a:noFill/>
          <a:ln>
            <a:noFill/>
          </a:ln>
        </p:spPr>
        <p:txBody>
          <a:bodyPr spcFirstLastPara="1" wrap="square" lIns="91425" tIns="45700" rIns="91425" bIns="45700" anchor="ctr" anchorCtr="0">
            <a:normAutofit lnSpcReduction="20000"/>
          </a:bodyPr>
          <a:lstStyle/>
          <a:p>
            <a:pPr marL="457200" lvl="0" indent="-342900" algn="l" rtl="0">
              <a:lnSpc>
                <a:spcPct val="90000"/>
              </a:lnSpc>
              <a:spcBef>
                <a:spcPts val="1000"/>
              </a:spcBef>
              <a:spcAft>
                <a:spcPts val="0"/>
              </a:spcAft>
              <a:buSzPts val="1800"/>
              <a:buFont typeface="Arial"/>
              <a:buAutoNum type="arabicPeriod"/>
            </a:pPr>
            <a:r>
              <a:rPr lang="en-US" sz="1400" b="0" i="0">
                <a:latin typeface="Arial"/>
                <a:ea typeface="Arial"/>
                <a:cs typeface="Arial"/>
                <a:sym typeface="Arial"/>
              </a:rPr>
              <a:t>School Principals are to complete </a:t>
            </a:r>
            <a:r>
              <a:rPr lang="en-US" sz="1400" b="0" i="0" u="sng">
                <a:solidFill>
                  <a:schemeClr val="hlink"/>
                </a:solidFill>
                <a:latin typeface="Arial"/>
                <a:ea typeface="Arial"/>
                <a:cs typeface="Arial"/>
                <a:sym typeface="Arial"/>
                <a:hlinkClick r:id="rId3"/>
              </a:rPr>
              <a:t>this form</a:t>
            </a:r>
            <a:r>
              <a:rPr lang="en-US" sz="1400" b="0" i="0">
                <a:latin typeface="Arial"/>
                <a:ea typeface="Arial"/>
                <a:cs typeface="Arial"/>
                <a:sym typeface="Arial"/>
              </a:rPr>
              <a:t> to provide some initial information and trigger CrisisGo to reach out and schedule an onboarding meeting. </a:t>
            </a:r>
            <a:endParaRPr/>
          </a:p>
          <a:p>
            <a:pPr marL="457200" lvl="0" indent="-342900" algn="l" rtl="0">
              <a:lnSpc>
                <a:spcPct val="90000"/>
              </a:lnSpc>
              <a:spcBef>
                <a:spcPts val="1000"/>
              </a:spcBef>
              <a:spcAft>
                <a:spcPts val="0"/>
              </a:spcAft>
              <a:buSzPts val="1800"/>
              <a:buFont typeface="Arial"/>
              <a:buAutoNum type="arabicPeriod"/>
            </a:pPr>
            <a:r>
              <a:rPr lang="en-US" sz="1400" b="0" i="0">
                <a:latin typeface="Arial"/>
                <a:ea typeface="Arial"/>
                <a:cs typeface="Arial"/>
                <a:sym typeface="Arial"/>
              </a:rPr>
              <a:t>The CrisisGo Project Management Team will respond within 2 business days to schedule a meeting with the school administration and Project Team.</a:t>
            </a:r>
            <a:endParaRPr/>
          </a:p>
          <a:p>
            <a:pPr marL="114300" lvl="0" indent="0" algn="l" rtl="0">
              <a:lnSpc>
                <a:spcPct val="90000"/>
              </a:lnSpc>
              <a:spcBef>
                <a:spcPts val="1000"/>
              </a:spcBef>
              <a:spcAft>
                <a:spcPts val="0"/>
              </a:spcAft>
              <a:buSzPts val="1800"/>
              <a:buNone/>
            </a:pPr>
            <a:endParaRPr sz="1400" b="0" i="0">
              <a:latin typeface="Arial"/>
              <a:ea typeface="Arial"/>
              <a:cs typeface="Arial"/>
              <a:sym typeface="Arial"/>
            </a:endParaRPr>
          </a:p>
          <a:p>
            <a:pPr marL="914400" lvl="1" indent="-342900" algn="l" rtl="0">
              <a:lnSpc>
                <a:spcPct val="90000"/>
              </a:lnSpc>
              <a:spcBef>
                <a:spcPts val="500"/>
              </a:spcBef>
              <a:spcAft>
                <a:spcPts val="0"/>
              </a:spcAft>
              <a:buSzPts val="1800"/>
              <a:buFont typeface="Arial"/>
              <a:buAutoNum type="alphaLcParenR"/>
            </a:pPr>
            <a:r>
              <a:rPr lang="en-US" sz="1000" b="0" i="0">
                <a:latin typeface="Arial"/>
                <a:ea typeface="Arial"/>
                <a:cs typeface="Arial"/>
                <a:sym typeface="Arial"/>
              </a:rPr>
              <a:t>This 30-minute meeting will address any questions that the school administration has and show initial access and settings in their unique CrisisGo application.</a:t>
            </a:r>
            <a:endParaRPr/>
          </a:p>
          <a:p>
            <a:pPr marL="914400" lvl="1" indent="-342900" algn="l" rtl="0">
              <a:lnSpc>
                <a:spcPct val="90000"/>
              </a:lnSpc>
              <a:spcBef>
                <a:spcPts val="500"/>
              </a:spcBef>
              <a:spcAft>
                <a:spcPts val="0"/>
              </a:spcAft>
              <a:buSzPts val="1800"/>
              <a:buFont typeface="Arial"/>
              <a:buAutoNum type="alphaLcParenR"/>
            </a:pPr>
            <a:r>
              <a:rPr lang="en-US" sz="1000" b="0" i="0">
                <a:latin typeface="Arial"/>
                <a:ea typeface="Arial"/>
                <a:cs typeface="Arial"/>
                <a:sym typeface="Arial"/>
              </a:rPr>
              <a:t>If needed, a demonstration can be performed at the above meeting to help local administration understand the current goals and objectives</a:t>
            </a:r>
            <a:endParaRPr/>
          </a:p>
          <a:p>
            <a:pPr marL="914400" lvl="1" indent="-342900" algn="l" rtl="0">
              <a:lnSpc>
                <a:spcPct val="90000"/>
              </a:lnSpc>
              <a:spcBef>
                <a:spcPts val="500"/>
              </a:spcBef>
              <a:spcAft>
                <a:spcPts val="0"/>
              </a:spcAft>
              <a:buSzPts val="1800"/>
              <a:buFont typeface="Arial"/>
              <a:buAutoNum type="alphaLcParenR"/>
            </a:pPr>
            <a:r>
              <a:rPr lang="en-US" sz="1000" b="0" i="0">
                <a:latin typeface="Arial"/>
                <a:ea typeface="Arial"/>
                <a:cs typeface="Arial"/>
                <a:sym typeface="Arial"/>
              </a:rPr>
              <a:t>If needed, a meeting between school IT and CrisisGo IT will be scheduled to talk through the sharing of information pertaining to staff and students</a:t>
            </a:r>
            <a:endParaRPr/>
          </a:p>
          <a:p>
            <a:pPr marL="457200" lvl="0" indent="-342900" algn="l" rtl="0">
              <a:lnSpc>
                <a:spcPct val="90000"/>
              </a:lnSpc>
              <a:spcBef>
                <a:spcPts val="1000"/>
              </a:spcBef>
              <a:spcAft>
                <a:spcPts val="0"/>
              </a:spcAft>
              <a:buSzPts val="1800"/>
              <a:buFont typeface="Arial"/>
              <a:buAutoNum type="arabicPeriod"/>
            </a:pPr>
            <a:r>
              <a:rPr lang="en-US" sz="1400" b="0" i="0">
                <a:latin typeface="Arial"/>
                <a:ea typeface="Arial"/>
                <a:cs typeface="Arial"/>
                <a:sym typeface="Arial"/>
              </a:rPr>
              <a:t>Once all staff and students have been added and any customizations have been addressed, the CrisisGo Project Manager will conduct a validation drill/demo with school leadership to ensure conformity and acceptance.</a:t>
            </a:r>
            <a:endParaRPr/>
          </a:p>
          <a:p>
            <a:pPr marL="457200" lvl="0" indent="-342900" algn="l" rtl="0">
              <a:lnSpc>
                <a:spcPct val="90000"/>
              </a:lnSpc>
              <a:spcBef>
                <a:spcPts val="1000"/>
              </a:spcBef>
              <a:spcAft>
                <a:spcPts val="0"/>
              </a:spcAft>
              <a:buSzPts val="1800"/>
              <a:buFont typeface="Arial"/>
              <a:buAutoNum type="arabicPeriod"/>
            </a:pPr>
            <a:r>
              <a:rPr lang="en-US" sz="1400" b="0" i="0">
                <a:latin typeface="Arial"/>
                <a:ea typeface="Arial"/>
                <a:cs typeface="Arial"/>
                <a:sym typeface="Arial"/>
              </a:rPr>
              <a:t>Training materials will be provided in the form of videos, PDF Instruction Guides, PPT, webinars, the in-app learning center, and CrisisGo Academy to assist with deploying to the local staff and students</a:t>
            </a:r>
            <a:endParaRPr/>
          </a:p>
          <a:p>
            <a:pPr marL="457200" lvl="0" indent="-342900" algn="l" rtl="0">
              <a:lnSpc>
                <a:spcPct val="90000"/>
              </a:lnSpc>
              <a:spcBef>
                <a:spcPts val="1000"/>
              </a:spcBef>
              <a:spcAft>
                <a:spcPts val="0"/>
              </a:spcAft>
              <a:buSzPts val="1800"/>
              <a:buFont typeface="Arial"/>
              <a:buAutoNum type="arabicPeriod"/>
            </a:pPr>
            <a:r>
              <a:rPr lang="en-US" sz="1400" b="0" i="0">
                <a:latin typeface="Arial"/>
                <a:ea typeface="Arial"/>
                <a:cs typeface="Arial"/>
                <a:sym typeface="Arial"/>
              </a:rPr>
              <a:t>An Account Manager will be introduced to serve as the point of contact for any escalated needs, questions about enhancements, and to assist with reviewing the adoption and utilization of CrisisGo and it's functionality.</a:t>
            </a:r>
            <a:endParaRPr/>
          </a:p>
          <a:p>
            <a:pPr marL="457200" lvl="0" indent="-228600" algn="l" rtl="0">
              <a:lnSpc>
                <a:spcPct val="90000"/>
              </a:lnSpc>
              <a:spcBef>
                <a:spcPts val="1000"/>
              </a:spcBef>
              <a:spcAft>
                <a:spcPts val="0"/>
              </a:spcAft>
              <a:buClr>
                <a:schemeClr val="dk1"/>
              </a:buClr>
              <a:buSzPts val="1800"/>
              <a:buNone/>
            </a:pPr>
            <a:endParaRPr sz="14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g252edc071e4_0_45"/>
          <p:cNvSpPr txBox="1">
            <a:spLocks noGrp="1"/>
          </p:cNvSpPr>
          <p:nvPr>
            <p:ph type="ctrTitle"/>
          </p:nvPr>
        </p:nvSpPr>
        <p:spPr>
          <a:xfrm>
            <a:off x="549966" y="1321145"/>
            <a:ext cx="8196600" cy="23877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11111"/>
              <a:buNone/>
            </a:pPr>
            <a:r>
              <a:rPr lang="en-US"/>
              <a:t>Hotwash</a:t>
            </a:r>
            <a:endParaRPr/>
          </a:p>
          <a:p>
            <a:pPr marL="0" lvl="0" indent="0" algn="ctr" rtl="0">
              <a:lnSpc>
                <a:spcPct val="90000"/>
              </a:lnSpc>
              <a:spcBef>
                <a:spcPts val="0"/>
              </a:spcBef>
              <a:spcAft>
                <a:spcPts val="0"/>
              </a:spcAft>
              <a:buSzPct val="111111"/>
              <a:buNone/>
            </a:pPr>
            <a:r>
              <a:rPr lang="en-US"/>
              <a:t>Questions</a:t>
            </a:r>
            <a:endParaRPr/>
          </a:p>
          <a:p>
            <a:pPr marL="0" lvl="0" indent="0" algn="ctr" rtl="0">
              <a:lnSpc>
                <a:spcPct val="90000"/>
              </a:lnSpc>
              <a:spcBef>
                <a:spcPts val="0"/>
              </a:spcBef>
              <a:spcAft>
                <a:spcPts val="0"/>
              </a:spcAft>
              <a:buSzPct val="111111"/>
              <a:buNone/>
            </a:pPr>
            <a:r>
              <a:rPr lang="en-US"/>
              <a:t>Review</a:t>
            </a:r>
            <a:endParaRPr/>
          </a:p>
        </p:txBody>
      </p:sp>
      <p:sp>
        <p:nvSpPr>
          <p:cNvPr id="752" name="Google Shape;752;g252edc071e4_0_45"/>
          <p:cNvSpPr txBox="1">
            <a:spLocks noGrp="1"/>
          </p:cNvSpPr>
          <p:nvPr>
            <p:ph type="subTitle" idx="1"/>
          </p:nvPr>
        </p:nvSpPr>
        <p:spPr>
          <a:xfrm>
            <a:off x="549966" y="3995530"/>
            <a:ext cx="8196600" cy="1461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1000"/>
              </a:spcBef>
              <a:spcAft>
                <a:spcPts val="0"/>
              </a:spcAft>
              <a:buSzPts val="2400"/>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g252edc071e4_0_85"/>
          <p:cNvSpPr txBox="1">
            <a:spLocks noGrp="1"/>
          </p:cNvSpPr>
          <p:nvPr>
            <p:ph type="ctrTitle"/>
          </p:nvPr>
        </p:nvSpPr>
        <p:spPr>
          <a:xfrm>
            <a:off x="469666" y="152395"/>
            <a:ext cx="8196600" cy="2387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6000"/>
              <a:buNone/>
            </a:pPr>
            <a:r>
              <a:rPr lang="en-US"/>
              <a:t>Blogs and Podcasts</a:t>
            </a:r>
            <a:endParaRPr/>
          </a:p>
        </p:txBody>
      </p:sp>
      <p:sp>
        <p:nvSpPr>
          <p:cNvPr id="758" name="Google Shape;758;g252edc071e4_0_85"/>
          <p:cNvSpPr txBox="1">
            <a:spLocks noGrp="1"/>
          </p:cNvSpPr>
          <p:nvPr>
            <p:ph type="subTitle" idx="1"/>
          </p:nvPr>
        </p:nvSpPr>
        <p:spPr>
          <a:xfrm>
            <a:off x="549966" y="3995530"/>
            <a:ext cx="8196600" cy="1461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p:txBody>
      </p:sp>
      <p:pic>
        <p:nvPicPr>
          <p:cNvPr id="759" name="Google Shape;759;g252edc071e4_0_85"/>
          <p:cNvPicPr preferRelativeResize="0"/>
          <p:nvPr/>
        </p:nvPicPr>
        <p:blipFill rotWithShape="1">
          <a:blip r:embed="rId3">
            <a:alphaModFix/>
          </a:blip>
          <a:srcRect/>
          <a:stretch/>
        </p:blipFill>
        <p:spPr>
          <a:xfrm>
            <a:off x="469666" y="2160000"/>
            <a:ext cx="3140635" cy="3140635"/>
          </a:xfrm>
          <a:prstGeom prst="rect">
            <a:avLst/>
          </a:prstGeom>
          <a:noFill/>
          <a:ln>
            <a:noFill/>
          </a:ln>
        </p:spPr>
      </p:pic>
      <p:pic>
        <p:nvPicPr>
          <p:cNvPr id="760" name="Google Shape;760;g252edc071e4_0_85"/>
          <p:cNvPicPr preferRelativeResize="0"/>
          <p:nvPr/>
        </p:nvPicPr>
        <p:blipFill rotWithShape="1">
          <a:blip r:embed="rId4">
            <a:alphaModFix/>
          </a:blip>
          <a:srcRect/>
          <a:stretch/>
        </p:blipFill>
        <p:spPr>
          <a:xfrm>
            <a:off x="5670716" y="2159997"/>
            <a:ext cx="3140635" cy="3140635"/>
          </a:xfrm>
          <a:prstGeom prst="rect">
            <a:avLst/>
          </a:prstGeom>
          <a:noFill/>
          <a:ln>
            <a:noFill/>
          </a:ln>
        </p:spPr>
      </p:pic>
      <p:sp>
        <p:nvSpPr>
          <p:cNvPr id="761" name="Google Shape;761;g252edc071e4_0_85"/>
          <p:cNvSpPr txBox="1"/>
          <p:nvPr/>
        </p:nvSpPr>
        <p:spPr>
          <a:xfrm>
            <a:off x="851538" y="5300625"/>
            <a:ext cx="23769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venir"/>
                <a:ea typeface="Avenir"/>
                <a:cs typeface="Avenir"/>
                <a:sym typeface="Avenir"/>
              </a:rPr>
              <a:t>School Safety Blog Series</a:t>
            </a:r>
            <a:endParaRPr sz="1400" b="0" i="0" u="none" strike="noStrike" cap="none">
              <a:solidFill>
                <a:schemeClr val="lt1"/>
              </a:solidFill>
              <a:latin typeface="Avenir"/>
              <a:ea typeface="Avenir"/>
              <a:cs typeface="Avenir"/>
              <a:sym typeface="Avenir"/>
            </a:endParaRPr>
          </a:p>
        </p:txBody>
      </p:sp>
      <p:sp>
        <p:nvSpPr>
          <p:cNvPr id="762" name="Google Shape;762;g252edc071e4_0_85"/>
          <p:cNvSpPr txBox="1"/>
          <p:nvPr/>
        </p:nvSpPr>
        <p:spPr>
          <a:xfrm>
            <a:off x="6132838" y="5300625"/>
            <a:ext cx="2216400" cy="831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venir"/>
                <a:ea typeface="Avenir"/>
                <a:cs typeface="Avenir"/>
                <a:sym typeface="Avenir"/>
              </a:rPr>
              <a:t>Coffee With Kelly: A Discussion on School Safety</a:t>
            </a:r>
            <a:endParaRPr sz="1400" b="0" i="0" u="none" strike="noStrike" cap="none">
              <a:solidFill>
                <a:schemeClr val="lt1"/>
              </a:solidFill>
              <a:latin typeface="Avenir"/>
              <a:ea typeface="Avenir"/>
              <a:cs typeface="Avenir"/>
              <a:sym typeface="Aveni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g15cddc951c2_0_421"/>
          <p:cNvSpPr txBox="1">
            <a:spLocks noGrp="1"/>
          </p:cNvSpPr>
          <p:nvPr>
            <p:ph type="ctrTitle"/>
          </p:nvPr>
        </p:nvSpPr>
        <p:spPr>
          <a:xfrm>
            <a:off x="1997691" y="693470"/>
            <a:ext cx="8196600" cy="2387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111111"/>
              <a:buNone/>
            </a:pPr>
            <a:r>
              <a:rPr lang="en-US"/>
              <a:t>Questions?</a:t>
            </a:r>
            <a:endParaRPr/>
          </a:p>
          <a:p>
            <a:pPr marL="0" lvl="0" indent="0" algn="ctr" rtl="0">
              <a:lnSpc>
                <a:spcPct val="90000"/>
              </a:lnSpc>
              <a:spcBef>
                <a:spcPts val="0"/>
              </a:spcBef>
              <a:spcAft>
                <a:spcPts val="0"/>
              </a:spcAft>
              <a:buSzPct val="111111"/>
              <a:buNone/>
            </a:pPr>
            <a:r>
              <a:rPr lang="en-US"/>
              <a:t>Comments?</a:t>
            </a:r>
            <a:endParaRPr/>
          </a:p>
          <a:p>
            <a:pPr marL="0" lvl="0" indent="0" algn="ctr" rtl="0">
              <a:lnSpc>
                <a:spcPct val="90000"/>
              </a:lnSpc>
              <a:spcBef>
                <a:spcPts val="0"/>
              </a:spcBef>
              <a:spcAft>
                <a:spcPts val="0"/>
              </a:spcAft>
              <a:buSzPct val="111111"/>
              <a:buNone/>
            </a:pPr>
            <a:r>
              <a:rPr lang="en-US"/>
              <a:t>Heartburn?</a:t>
            </a:r>
            <a:endParaRPr/>
          </a:p>
        </p:txBody>
      </p:sp>
      <p:sp>
        <p:nvSpPr>
          <p:cNvPr id="768" name="Google Shape;768;g15cddc951c2_0_421"/>
          <p:cNvSpPr txBox="1">
            <a:spLocks noGrp="1"/>
          </p:cNvSpPr>
          <p:nvPr>
            <p:ph type="subTitle" idx="1"/>
          </p:nvPr>
        </p:nvSpPr>
        <p:spPr>
          <a:xfrm>
            <a:off x="1997700" y="3376350"/>
            <a:ext cx="8196600" cy="2775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400"/>
              <a:buNone/>
            </a:pPr>
            <a:r>
              <a:rPr lang="en-US"/>
              <a:t>Kelly Moore, CrisisGo</a:t>
            </a:r>
            <a:endParaRPr/>
          </a:p>
          <a:p>
            <a:pPr marL="0" lvl="0" indent="0" algn="ctr" rtl="0">
              <a:lnSpc>
                <a:spcPct val="90000"/>
              </a:lnSpc>
              <a:spcBef>
                <a:spcPts val="1000"/>
              </a:spcBef>
              <a:spcAft>
                <a:spcPts val="0"/>
              </a:spcAft>
              <a:buSzPts val="2400"/>
              <a:buNone/>
            </a:pPr>
            <a:r>
              <a:rPr lang="en-US"/>
              <a:t>Senior School Safety Specialist</a:t>
            </a:r>
            <a:endParaRPr/>
          </a:p>
          <a:p>
            <a:pPr marL="0" lvl="0" indent="0" algn="ctr" rtl="0">
              <a:lnSpc>
                <a:spcPct val="90000"/>
              </a:lnSpc>
              <a:spcBef>
                <a:spcPts val="1000"/>
              </a:spcBef>
              <a:spcAft>
                <a:spcPts val="0"/>
              </a:spcAft>
              <a:buSzPts val="2400"/>
              <a:buNone/>
            </a:pPr>
            <a:endParaRPr/>
          </a:p>
          <a:p>
            <a:pPr marL="0" lvl="0" indent="0" algn="ctr" rtl="0">
              <a:lnSpc>
                <a:spcPct val="90000"/>
              </a:lnSpc>
              <a:spcBef>
                <a:spcPts val="1000"/>
              </a:spcBef>
              <a:spcAft>
                <a:spcPts val="0"/>
              </a:spcAft>
              <a:buSzPts val="2400"/>
              <a:buNone/>
            </a:pPr>
            <a:r>
              <a:rPr lang="en-US"/>
              <a:t>Email: </a:t>
            </a:r>
            <a:r>
              <a:rPr lang="en-US" u="sng">
                <a:solidFill>
                  <a:schemeClr val="hlink"/>
                </a:solidFill>
                <a:hlinkClick r:id="rId3"/>
              </a:rPr>
              <a:t>kelly.moore@crisisgo.com</a:t>
            </a:r>
            <a:endParaRPr/>
          </a:p>
          <a:p>
            <a:pPr marL="0" lvl="0" indent="0" algn="ctr" rtl="0">
              <a:lnSpc>
                <a:spcPct val="90000"/>
              </a:lnSpc>
              <a:spcBef>
                <a:spcPts val="1000"/>
              </a:spcBef>
              <a:spcAft>
                <a:spcPts val="0"/>
              </a:spcAft>
              <a:buSzPts val="2400"/>
              <a:buNone/>
            </a:pPr>
            <a:r>
              <a:rPr lang="en-US"/>
              <a:t>Phone: (805)689-9629</a:t>
            </a:r>
            <a:endParaRPr/>
          </a:p>
          <a:p>
            <a:pPr marL="0" lvl="0" indent="0" algn="ctr" rtl="0">
              <a:lnSpc>
                <a:spcPct val="90000"/>
              </a:lnSpc>
              <a:spcBef>
                <a:spcPts val="1000"/>
              </a:spcBef>
              <a:spcAft>
                <a:spcPts val="0"/>
              </a:spcAft>
              <a:buSzPts val="2400"/>
              <a:buNone/>
            </a:pPr>
            <a:endParaRPr/>
          </a:p>
        </p:txBody>
      </p:sp>
      <p:sp>
        <p:nvSpPr>
          <p:cNvPr id="769" name="Google Shape;769;g15cddc951c2_0_421"/>
          <p:cNvSpPr txBox="1"/>
          <p:nvPr/>
        </p:nvSpPr>
        <p:spPr>
          <a:xfrm>
            <a:off x="706675" y="3013350"/>
            <a:ext cx="2907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68"/>
                                        </p:tgtEl>
                                        <p:attrNameLst>
                                          <p:attrName>style.visibility</p:attrName>
                                        </p:attrNameLst>
                                      </p:cBhvr>
                                      <p:to>
                                        <p:strVal val="visible"/>
                                      </p:to>
                                    </p:set>
                                    <p:animEffect transition="in" filter="fade">
                                      <p:cBhvr>
                                        <p:cTn id="7" dur="1000"/>
                                        <p:tgtEl>
                                          <p:spTgt spid="7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7">
                                            <p:txEl>
                                              <p:pRg st="0" end="0"/>
                                            </p:txEl>
                                          </p:spTgt>
                                        </p:tgtEl>
                                        <p:attrNameLst>
                                          <p:attrName>style.visibility</p:attrName>
                                        </p:attrNameLst>
                                      </p:cBhvr>
                                      <p:to>
                                        <p:strVal val="visible"/>
                                      </p:to>
                                    </p:set>
                                    <p:animEffect transition="in" filter="fade">
                                      <p:cBhvr>
                                        <p:cTn id="12" dur="1000"/>
                                        <p:tgtEl>
                                          <p:spTgt spid="76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7">
                                            <p:txEl>
                                              <p:pRg st="1" end="1"/>
                                            </p:txEl>
                                          </p:spTgt>
                                        </p:tgtEl>
                                        <p:attrNameLst>
                                          <p:attrName>style.visibility</p:attrName>
                                        </p:attrNameLst>
                                      </p:cBhvr>
                                      <p:to>
                                        <p:strVal val="visible"/>
                                      </p:to>
                                    </p:set>
                                    <p:animEffect transition="in" filter="fade">
                                      <p:cBhvr>
                                        <p:cTn id="17" dur="1000"/>
                                        <p:tgtEl>
                                          <p:spTgt spid="76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7">
                                            <p:txEl>
                                              <p:pRg st="2" end="2"/>
                                            </p:txEl>
                                          </p:spTgt>
                                        </p:tgtEl>
                                        <p:attrNameLst>
                                          <p:attrName>style.visibility</p:attrName>
                                        </p:attrNameLst>
                                      </p:cBhvr>
                                      <p:to>
                                        <p:strVal val="visible"/>
                                      </p:to>
                                    </p:set>
                                    <p:animEffect transition="in" filter="fade">
                                      <p:cBhvr>
                                        <p:cTn id="22" dur="1000"/>
                                        <p:tgtEl>
                                          <p:spTgt spid="7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g2545f4938e4_0_0"/>
          <p:cNvSpPr txBox="1">
            <a:spLocks noGrp="1"/>
          </p:cNvSpPr>
          <p:nvPr>
            <p:ph type="ctrTitle"/>
          </p:nvPr>
        </p:nvSpPr>
        <p:spPr>
          <a:xfrm>
            <a:off x="549966" y="1321145"/>
            <a:ext cx="8196600" cy="2387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6000"/>
              <a:buNone/>
            </a:pPr>
            <a:r>
              <a:rPr lang="en-US"/>
              <a:t>Bonus Topics</a:t>
            </a:r>
            <a:endParaRPr/>
          </a:p>
        </p:txBody>
      </p:sp>
      <p:sp>
        <p:nvSpPr>
          <p:cNvPr id="775" name="Google Shape;775;g2545f4938e4_0_0"/>
          <p:cNvSpPr txBox="1">
            <a:spLocks noGrp="1"/>
          </p:cNvSpPr>
          <p:nvPr>
            <p:ph type="subTitle" idx="1"/>
          </p:nvPr>
        </p:nvSpPr>
        <p:spPr>
          <a:xfrm>
            <a:off x="549966" y="3995530"/>
            <a:ext cx="8196600" cy="1461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1000"/>
              </a:spcBef>
              <a:spcAft>
                <a:spcPts val="0"/>
              </a:spcAft>
              <a:buSzPts val="2400"/>
              <a:buNone/>
            </a:pPr>
            <a:r>
              <a:rPr lang="en-US"/>
              <a:t>Topics that were discussed that were not in the original slide deck</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g2545f4938e4_0_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Reunification</a:t>
            </a:r>
            <a:endParaRPr/>
          </a:p>
        </p:txBody>
      </p:sp>
      <p:sp>
        <p:nvSpPr>
          <p:cNvPr id="781" name="Google Shape;781;g2545f4938e4_0_5"/>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r>
              <a:rPr lang="en-US"/>
              <a:t>Reunification is the process of returning our students and staff to their families in a structured process that allows for control and well documented movement and reunification of family members. </a:t>
            </a:r>
            <a:endParaRPr/>
          </a:p>
          <a:p>
            <a:pPr marL="457200" lvl="0" indent="-406400" algn="l" rtl="0">
              <a:lnSpc>
                <a:spcPct val="90000"/>
              </a:lnSpc>
              <a:spcBef>
                <a:spcPts val="1000"/>
              </a:spcBef>
              <a:spcAft>
                <a:spcPts val="0"/>
              </a:spcAft>
              <a:buSzPts val="2800"/>
              <a:buChar char="❖"/>
            </a:pPr>
            <a:r>
              <a:rPr lang="en-US"/>
              <a:t>Remember the package delivery service example.</a:t>
            </a:r>
            <a:endParaRPr/>
          </a:p>
        </p:txBody>
      </p:sp>
      <p:sp>
        <p:nvSpPr>
          <p:cNvPr id="782" name="Google Shape;782;g2545f4938e4_0_5"/>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800"/>
              <a:buNone/>
            </a:pPr>
            <a:r>
              <a:rPr lang="en-US"/>
              <a:t>Challenges</a:t>
            </a:r>
            <a:endParaRPr/>
          </a:p>
          <a:p>
            <a:pPr marL="457200" lvl="0" indent="-406400" algn="l" rtl="0">
              <a:lnSpc>
                <a:spcPct val="90000"/>
              </a:lnSpc>
              <a:spcBef>
                <a:spcPts val="1000"/>
              </a:spcBef>
              <a:spcAft>
                <a:spcPts val="0"/>
              </a:spcAft>
              <a:buSzPts val="2800"/>
              <a:buChar char="❖"/>
            </a:pPr>
            <a:r>
              <a:rPr lang="en-US"/>
              <a:t>Transportation from the impacted site to the reunification site</a:t>
            </a:r>
            <a:endParaRPr/>
          </a:p>
          <a:p>
            <a:pPr marL="457200" lvl="0" indent="-406400" algn="l" rtl="0">
              <a:lnSpc>
                <a:spcPct val="90000"/>
              </a:lnSpc>
              <a:spcBef>
                <a:spcPts val="0"/>
              </a:spcBef>
              <a:spcAft>
                <a:spcPts val="0"/>
              </a:spcAft>
              <a:buSzPts val="2800"/>
              <a:buChar char="❖"/>
            </a:pPr>
            <a:r>
              <a:rPr lang="en-US"/>
              <a:t>Policies and Procedures</a:t>
            </a:r>
            <a:endParaRPr/>
          </a:p>
          <a:p>
            <a:pPr marL="457200" lvl="0" indent="-406400" algn="l" rtl="0">
              <a:lnSpc>
                <a:spcPct val="90000"/>
              </a:lnSpc>
              <a:spcBef>
                <a:spcPts val="0"/>
              </a:spcBef>
              <a:spcAft>
                <a:spcPts val="0"/>
              </a:spcAft>
              <a:buSzPts val="2800"/>
              <a:buChar char="❖"/>
            </a:pPr>
            <a:r>
              <a:rPr lang="en-US"/>
              <a:t>Drills and Exercises</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g2545f4938e4_0_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Reunification Tabletop Exercise</a:t>
            </a:r>
            <a:endParaRPr/>
          </a:p>
        </p:txBody>
      </p:sp>
      <p:sp>
        <p:nvSpPr>
          <p:cNvPr id="788" name="Google Shape;788;g2545f4938e4_0_29"/>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r>
              <a:rPr lang="en-US"/>
              <a:t>Objectives:</a:t>
            </a:r>
            <a:endParaRPr/>
          </a:p>
          <a:p>
            <a:pPr marL="457200" lvl="0" indent="-406400" algn="l" rtl="0">
              <a:lnSpc>
                <a:spcPct val="90000"/>
              </a:lnSpc>
              <a:spcBef>
                <a:spcPts val="1000"/>
              </a:spcBef>
              <a:spcAft>
                <a:spcPts val="0"/>
              </a:spcAft>
              <a:buSzPts val="2800"/>
              <a:buChar char="❖"/>
            </a:pPr>
            <a:r>
              <a:rPr lang="en-US"/>
              <a:t>To Identify the steps necessary to complete the reunification process</a:t>
            </a:r>
            <a:endParaRPr/>
          </a:p>
          <a:p>
            <a:pPr marL="457200" lvl="0" indent="-406400" algn="l" rtl="0">
              <a:lnSpc>
                <a:spcPct val="90000"/>
              </a:lnSpc>
              <a:spcBef>
                <a:spcPts val="0"/>
              </a:spcBef>
              <a:spcAft>
                <a:spcPts val="0"/>
              </a:spcAft>
              <a:buSzPts val="2800"/>
              <a:buChar char="❖"/>
            </a:pPr>
            <a:r>
              <a:rPr lang="en-US"/>
              <a:t>Identify the challenges within the reunification which need to be addressed</a:t>
            </a:r>
            <a:endParaRPr/>
          </a:p>
          <a:p>
            <a:pPr marL="457200" lvl="0" indent="-406400" algn="l" rtl="0">
              <a:lnSpc>
                <a:spcPct val="90000"/>
              </a:lnSpc>
              <a:spcBef>
                <a:spcPts val="0"/>
              </a:spcBef>
              <a:spcAft>
                <a:spcPts val="0"/>
              </a:spcAft>
              <a:buSzPts val="2800"/>
              <a:buChar char="❖"/>
            </a:pPr>
            <a:r>
              <a:rPr lang="en-US"/>
              <a:t>Practice the reunification process</a:t>
            </a:r>
            <a:endParaRPr/>
          </a:p>
        </p:txBody>
      </p:sp>
      <p:sp>
        <p:nvSpPr>
          <p:cNvPr id="789" name="Google Shape;789;g2545f4938e4_0_29"/>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90000"/>
              </a:lnSpc>
              <a:spcBef>
                <a:spcPts val="1000"/>
              </a:spcBef>
              <a:spcAft>
                <a:spcPts val="0"/>
              </a:spcAft>
              <a:buSzPts val="2800"/>
              <a:buNone/>
            </a:pPr>
            <a:r>
              <a:rPr lang="en-US"/>
              <a:t>Resources and tools needed:</a:t>
            </a:r>
            <a:endParaRPr/>
          </a:p>
          <a:p>
            <a:pPr marL="457200" lvl="0" indent="-406400" algn="l" rtl="0">
              <a:lnSpc>
                <a:spcPct val="90000"/>
              </a:lnSpc>
              <a:spcBef>
                <a:spcPts val="1000"/>
              </a:spcBef>
              <a:spcAft>
                <a:spcPts val="0"/>
              </a:spcAft>
              <a:buSzPts val="2800"/>
              <a:buChar char="❖"/>
            </a:pPr>
            <a:r>
              <a:rPr lang="en-US"/>
              <a:t>Go to </a:t>
            </a:r>
            <a:r>
              <a:rPr lang="en-US" u="sng">
                <a:solidFill>
                  <a:schemeClr val="hlink"/>
                </a:solidFill>
                <a:hlinkClick r:id="rId3"/>
              </a:rPr>
              <a:t>www.iloveyouguys.org</a:t>
            </a:r>
            <a:r>
              <a:rPr lang="en-US"/>
              <a:t> and review the SRM materials provided online</a:t>
            </a:r>
            <a:endParaRPr/>
          </a:p>
          <a:p>
            <a:pPr marL="457200" lvl="0" indent="-406400" algn="l" rtl="0">
              <a:lnSpc>
                <a:spcPct val="90000"/>
              </a:lnSpc>
              <a:spcBef>
                <a:spcPts val="0"/>
              </a:spcBef>
              <a:spcAft>
                <a:spcPts val="0"/>
              </a:spcAft>
              <a:buSzPts val="2800"/>
              <a:buChar char="❖"/>
            </a:pPr>
            <a:r>
              <a:rPr lang="en-US"/>
              <a:t>3 or 4 shoe boxes to represent “classrooms”</a:t>
            </a:r>
            <a:endParaRPr/>
          </a:p>
          <a:p>
            <a:pPr marL="457200" lvl="0" indent="-406400" algn="l" rtl="0">
              <a:lnSpc>
                <a:spcPct val="90000"/>
              </a:lnSpc>
              <a:spcBef>
                <a:spcPts val="0"/>
              </a:spcBef>
              <a:spcAft>
                <a:spcPts val="0"/>
              </a:spcAft>
              <a:buSzPts val="2800"/>
              <a:buChar char="❖"/>
            </a:pPr>
            <a:r>
              <a:rPr lang="en-US"/>
              <a:t>set of poker chips to represent student, teachers, reunification team and law enforcement (for security)</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g2545f4938e4_0_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Reunification Tabletop Exercise</a:t>
            </a:r>
            <a:endParaRPr/>
          </a:p>
        </p:txBody>
      </p:sp>
      <p:sp>
        <p:nvSpPr>
          <p:cNvPr id="795" name="Google Shape;795;g2545f4938e4_0_35"/>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90000"/>
              </a:lnSpc>
              <a:spcBef>
                <a:spcPts val="1000"/>
              </a:spcBef>
              <a:spcAft>
                <a:spcPts val="0"/>
              </a:spcAft>
              <a:buSzPts val="2800"/>
              <a:buNone/>
            </a:pPr>
            <a:r>
              <a:rPr lang="en-US"/>
              <a:t>The Process:</a:t>
            </a:r>
            <a:endParaRPr/>
          </a:p>
          <a:p>
            <a:pPr marL="457200" lvl="0" indent="-406400" algn="l" rtl="0">
              <a:lnSpc>
                <a:spcPct val="90000"/>
              </a:lnSpc>
              <a:spcBef>
                <a:spcPts val="1000"/>
              </a:spcBef>
              <a:spcAft>
                <a:spcPts val="0"/>
              </a:spcAft>
              <a:buSzPts val="2800"/>
              <a:buChar char="❖"/>
            </a:pPr>
            <a:r>
              <a:rPr lang="en-US"/>
              <a:t>The shoe boxes will represent the different stages of the process. Minimally you will need a place where you can receive the students and staff from the impacted school, a parent check-in and a parent/student reunification point</a:t>
            </a:r>
            <a:endParaRPr/>
          </a:p>
        </p:txBody>
      </p:sp>
      <p:sp>
        <p:nvSpPr>
          <p:cNvPr id="796" name="Google Shape;796;g2545f4938e4_0_35"/>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fontScale="85000" lnSpcReduction="20000"/>
          </a:bodyPr>
          <a:lstStyle/>
          <a:p>
            <a:pPr marL="457200" lvl="0" indent="-379730" algn="l" rtl="0">
              <a:lnSpc>
                <a:spcPct val="90000"/>
              </a:lnSpc>
              <a:spcBef>
                <a:spcPts val="1000"/>
              </a:spcBef>
              <a:spcAft>
                <a:spcPts val="0"/>
              </a:spcAft>
              <a:buSzPct val="100000"/>
              <a:buChar char="❖"/>
            </a:pPr>
            <a:r>
              <a:rPr lang="en-US"/>
              <a:t>Use the different color poker chips to signify the different roles within the reunification process</a:t>
            </a:r>
            <a:endParaRPr/>
          </a:p>
          <a:p>
            <a:pPr marL="457200" lvl="0" indent="-379730" algn="l" rtl="0">
              <a:lnSpc>
                <a:spcPct val="90000"/>
              </a:lnSpc>
              <a:spcBef>
                <a:spcPts val="0"/>
              </a:spcBef>
              <a:spcAft>
                <a:spcPts val="0"/>
              </a:spcAft>
              <a:buSzPct val="100000"/>
              <a:buChar char="❖"/>
            </a:pPr>
            <a:r>
              <a:rPr lang="en-US"/>
              <a:t>Roles can have multiple functions if required</a:t>
            </a:r>
            <a:endParaRPr/>
          </a:p>
          <a:p>
            <a:pPr marL="457200" lvl="0" indent="-379730" algn="l" rtl="0">
              <a:lnSpc>
                <a:spcPct val="90000"/>
              </a:lnSpc>
              <a:spcBef>
                <a:spcPts val="0"/>
              </a:spcBef>
              <a:spcAft>
                <a:spcPts val="0"/>
              </a:spcAft>
              <a:buSzPct val="100000"/>
              <a:buChar char="❖"/>
            </a:pPr>
            <a:r>
              <a:rPr lang="en-US"/>
              <a:t>Finally, work through the process.</a:t>
            </a:r>
            <a:endParaRPr/>
          </a:p>
          <a:p>
            <a:pPr marL="457200" lvl="0" indent="-379730" algn="l" rtl="0">
              <a:lnSpc>
                <a:spcPct val="90000"/>
              </a:lnSpc>
              <a:spcBef>
                <a:spcPts val="0"/>
              </a:spcBef>
              <a:spcAft>
                <a:spcPts val="0"/>
              </a:spcAft>
              <a:buSzPct val="100000"/>
              <a:buChar char="❖"/>
            </a:pPr>
            <a:r>
              <a:rPr lang="en-US"/>
              <a:t>Initially you will need to document the steps needed. Then you need to identify the challenges that need to be addressed. </a:t>
            </a:r>
            <a:endParaRPr/>
          </a:p>
          <a:p>
            <a:pPr marL="457200" lvl="0" indent="-379730" algn="l" rtl="0">
              <a:lnSpc>
                <a:spcPct val="90000"/>
              </a:lnSpc>
              <a:spcBef>
                <a:spcPts val="0"/>
              </a:spcBef>
              <a:spcAft>
                <a:spcPts val="0"/>
              </a:spcAft>
              <a:buSzPct val="100000"/>
              <a:buChar char="❖"/>
            </a:pPr>
            <a:r>
              <a:rPr lang="en-US"/>
              <a:t>Continue this process until you have refined it so it can be implemented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g2545f4938e4_0_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Security and Vulnerability Points</a:t>
            </a:r>
            <a:endParaRPr/>
          </a:p>
        </p:txBody>
      </p:sp>
      <p:sp>
        <p:nvSpPr>
          <p:cNvPr id="802" name="Google Shape;802;g2545f4938e4_0_11"/>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90000"/>
              </a:lnSpc>
              <a:spcBef>
                <a:spcPts val="1000"/>
              </a:spcBef>
              <a:spcAft>
                <a:spcPts val="0"/>
              </a:spcAft>
              <a:buSzPts val="2800"/>
              <a:buNone/>
            </a:pPr>
            <a:r>
              <a:rPr lang="en-US"/>
              <a:t>During our discussion we discussed our vulnerabilities on the exterior entry points: drop off and pick-up, playgrounds, sporting events, choke points, etc. The US Secret Service uses the concept of concentric circles. Starting at the point (location, person, asset) that needs protection, they add layers of protection surrounding that point. </a:t>
            </a:r>
            <a:endParaRPr/>
          </a:p>
        </p:txBody>
      </p:sp>
      <p:sp>
        <p:nvSpPr>
          <p:cNvPr id="803" name="Google Shape;803;g2545f4938e4_0_11"/>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1000"/>
              </a:spcBef>
              <a:spcAft>
                <a:spcPts val="0"/>
              </a:spcAft>
              <a:buSzPct val="108108"/>
              <a:buNone/>
            </a:pPr>
            <a:r>
              <a:rPr lang="en-US"/>
              <a:t>The closer you are to the point of protection, the greater your need for protection becomes. The further out you go, the more early warning you need and the less actual protection. This is where the concentric circles come in; they start from the center and identify their protection needs, then add a layer of protection or warning as they identify another decision point: need to protect or warn.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28a43d727a6_0_654"/>
          <p:cNvSpPr/>
          <p:nvPr/>
        </p:nvSpPr>
        <p:spPr>
          <a:xfrm>
            <a:off x="6054660" y="3859609"/>
            <a:ext cx="82800" cy="82800"/>
          </a:xfrm>
          <a:prstGeom prst="ellipse">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254" name="Google Shape;254;g28a43d727a6_0_65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venir"/>
              <a:buNone/>
            </a:pPr>
            <a:r>
              <a:rPr lang="en-US">
                <a:latin typeface="Avenir"/>
                <a:ea typeface="Avenir"/>
                <a:cs typeface="Avenir"/>
                <a:sym typeface="Avenir"/>
              </a:rPr>
              <a:t>CUSTOMER DRIVEN NEW FEATURES </a:t>
            </a:r>
            <a:endParaRPr>
              <a:latin typeface="Avenir"/>
              <a:ea typeface="Avenir"/>
              <a:cs typeface="Avenir"/>
              <a:sym typeface="Avenir"/>
            </a:endParaRPr>
          </a:p>
        </p:txBody>
      </p:sp>
      <p:pic>
        <p:nvPicPr>
          <p:cNvPr id="255" name="Google Shape;255;g28a43d727a6_0_654"/>
          <p:cNvPicPr preferRelativeResize="0"/>
          <p:nvPr/>
        </p:nvPicPr>
        <p:blipFill rotWithShape="1">
          <a:blip r:embed="rId3">
            <a:alphaModFix/>
          </a:blip>
          <a:srcRect/>
          <a:stretch/>
        </p:blipFill>
        <p:spPr>
          <a:xfrm>
            <a:off x="4611329" y="2416278"/>
            <a:ext cx="2969340" cy="2969340"/>
          </a:xfrm>
          <a:prstGeom prst="rect">
            <a:avLst/>
          </a:prstGeom>
          <a:noFill/>
          <a:ln>
            <a:noFill/>
          </a:ln>
        </p:spPr>
      </p:pic>
      <p:grpSp>
        <p:nvGrpSpPr>
          <p:cNvPr id="256" name="Google Shape;256;g28a43d727a6_0_654"/>
          <p:cNvGrpSpPr/>
          <p:nvPr/>
        </p:nvGrpSpPr>
        <p:grpSpPr>
          <a:xfrm>
            <a:off x="283698" y="1832071"/>
            <a:ext cx="5153130" cy="4958190"/>
            <a:chOff x="283698" y="1832071"/>
            <a:chExt cx="5153130" cy="4958190"/>
          </a:xfrm>
        </p:grpSpPr>
        <p:grpSp>
          <p:nvGrpSpPr>
            <p:cNvPr id="257" name="Google Shape;257;g28a43d727a6_0_654"/>
            <p:cNvGrpSpPr/>
            <p:nvPr/>
          </p:nvGrpSpPr>
          <p:grpSpPr>
            <a:xfrm>
              <a:off x="3640428" y="4981704"/>
              <a:ext cx="1796400" cy="1808557"/>
              <a:chOff x="3640428" y="4981704"/>
              <a:chExt cx="1796400" cy="1808557"/>
            </a:xfrm>
          </p:grpSpPr>
          <p:sp>
            <p:nvSpPr>
              <p:cNvPr id="258" name="Google Shape;258;g28a43d727a6_0_654"/>
              <p:cNvSpPr txBox="1"/>
              <p:nvPr/>
            </p:nvSpPr>
            <p:spPr>
              <a:xfrm>
                <a:off x="3640428" y="6513361"/>
                <a:ext cx="17964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25468"/>
                  </a:buClr>
                  <a:buSzPts val="1200"/>
                  <a:buFont typeface="Avenir"/>
                  <a:buNone/>
                </a:pPr>
                <a:r>
                  <a:rPr lang="en-US" sz="1200" b="1" i="0" u="none" strike="noStrike" cap="none">
                    <a:solidFill>
                      <a:srgbClr val="425468"/>
                    </a:solidFill>
                    <a:latin typeface="Avenir"/>
                    <a:ea typeface="Avenir"/>
                    <a:cs typeface="Avenir"/>
                    <a:sym typeface="Avenir"/>
                  </a:rPr>
                  <a:t>Threat/Bully Report</a:t>
                </a:r>
                <a:endParaRPr sz="1200" b="1" i="0" u="none" strike="noStrike" cap="none">
                  <a:solidFill>
                    <a:srgbClr val="425468"/>
                  </a:solidFill>
                  <a:latin typeface="Avenir"/>
                  <a:ea typeface="Avenir"/>
                  <a:cs typeface="Avenir"/>
                  <a:sym typeface="Avenir"/>
                </a:endParaRPr>
              </a:p>
            </p:txBody>
          </p:sp>
          <p:pic>
            <p:nvPicPr>
              <p:cNvPr id="259" name="Google Shape;259;g28a43d727a6_0_654"/>
              <p:cNvPicPr preferRelativeResize="0"/>
              <p:nvPr/>
            </p:nvPicPr>
            <p:blipFill rotWithShape="1">
              <a:blip r:embed="rId4">
                <a:alphaModFix/>
              </a:blip>
              <a:srcRect/>
              <a:stretch/>
            </p:blipFill>
            <p:spPr>
              <a:xfrm>
                <a:off x="4097649" y="4981704"/>
                <a:ext cx="881824" cy="1482635"/>
              </a:xfrm>
              <a:prstGeom prst="rect">
                <a:avLst/>
              </a:prstGeom>
              <a:noFill/>
              <a:ln>
                <a:noFill/>
              </a:ln>
            </p:spPr>
          </p:pic>
        </p:grpSp>
        <p:grpSp>
          <p:nvGrpSpPr>
            <p:cNvPr id="260" name="Google Shape;260;g28a43d727a6_0_654"/>
            <p:cNvGrpSpPr/>
            <p:nvPr/>
          </p:nvGrpSpPr>
          <p:grpSpPr>
            <a:xfrm>
              <a:off x="629240" y="4174213"/>
              <a:ext cx="1796400" cy="2079251"/>
              <a:chOff x="629240" y="4174213"/>
              <a:chExt cx="1796400" cy="2079251"/>
            </a:xfrm>
          </p:grpSpPr>
          <p:sp>
            <p:nvSpPr>
              <p:cNvPr id="261" name="Google Shape;261;g28a43d727a6_0_654"/>
              <p:cNvSpPr txBox="1"/>
              <p:nvPr/>
            </p:nvSpPr>
            <p:spPr>
              <a:xfrm>
                <a:off x="629240" y="5976564"/>
                <a:ext cx="17964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25468"/>
                  </a:buClr>
                  <a:buSzPts val="1200"/>
                  <a:buFont typeface="Avenir"/>
                  <a:buNone/>
                </a:pPr>
                <a:r>
                  <a:rPr lang="en-US" sz="1200" b="1" i="0" u="none" strike="noStrike" cap="none">
                    <a:solidFill>
                      <a:srgbClr val="425468"/>
                    </a:solidFill>
                    <a:latin typeface="Avenir"/>
                    <a:ea typeface="Avenir"/>
                    <a:cs typeface="Avenir"/>
                    <a:sym typeface="Avenir"/>
                  </a:rPr>
                  <a:t>Check In</a:t>
                </a:r>
                <a:endParaRPr sz="1200" b="1" i="0" u="none" strike="noStrike" cap="none">
                  <a:solidFill>
                    <a:srgbClr val="425468"/>
                  </a:solidFill>
                  <a:latin typeface="Avenir"/>
                  <a:ea typeface="Avenir"/>
                  <a:cs typeface="Avenir"/>
                  <a:sym typeface="Avenir"/>
                </a:endParaRPr>
              </a:p>
            </p:txBody>
          </p:sp>
          <p:pic>
            <p:nvPicPr>
              <p:cNvPr id="262" name="Google Shape;262;g28a43d727a6_0_654"/>
              <p:cNvPicPr preferRelativeResize="0"/>
              <p:nvPr/>
            </p:nvPicPr>
            <p:blipFill rotWithShape="1">
              <a:blip r:embed="rId5">
                <a:alphaModFix/>
              </a:blip>
              <a:srcRect/>
              <a:stretch/>
            </p:blipFill>
            <p:spPr>
              <a:xfrm>
                <a:off x="998123" y="4174213"/>
                <a:ext cx="1058502" cy="1779682"/>
              </a:xfrm>
              <a:prstGeom prst="rect">
                <a:avLst/>
              </a:prstGeom>
              <a:noFill/>
              <a:ln>
                <a:noFill/>
              </a:ln>
            </p:spPr>
          </p:pic>
        </p:grpSp>
        <p:grpSp>
          <p:nvGrpSpPr>
            <p:cNvPr id="263" name="Google Shape;263;g28a43d727a6_0_654"/>
            <p:cNvGrpSpPr/>
            <p:nvPr/>
          </p:nvGrpSpPr>
          <p:grpSpPr>
            <a:xfrm>
              <a:off x="283698" y="1832071"/>
              <a:ext cx="1796400" cy="2110120"/>
              <a:chOff x="283698" y="1832071"/>
              <a:chExt cx="1796400" cy="2110120"/>
            </a:xfrm>
          </p:grpSpPr>
          <p:sp>
            <p:nvSpPr>
              <p:cNvPr id="264" name="Google Shape;264;g28a43d727a6_0_654"/>
              <p:cNvSpPr txBox="1"/>
              <p:nvPr/>
            </p:nvSpPr>
            <p:spPr>
              <a:xfrm>
                <a:off x="283698" y="3665291"/>
                <a:ext cx="17964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25468"/>
                  </a:buClr>
                  <a:buSzPts val="1200"/>
                  <a:buFont typeface="Avenir"/>
                  <a:buNone/>
                </a:pPr>
                <a:r>
                  <a:rPr lang="en-US" sz="1200" b="1" i="0" u="none" strike="noStrike" cap="none">
                    <a:solidFill>
                      <a:srgbClr val="425468"/>
                    </a:solidFill>
                    <a:latin typeface="Avenir"/>
                    <a:ea typeface="Avenir"/>
                    <a:cs typeface="Avenir"/>
                    <a:sym typeface="Avenir"/>
                  </a:rPr>
                  <a:t>Roster Event</a:t>
                </a:r>
                <a:endParaRPr sz="1200" b="1" i="0" u="none" strike="noStrike" cap="none">
                  <a:solidFill>
                    <a:srgbClr val="425468"/>
                  </a:solidFill>
                  <a:latin typeface="Avenir"/>
                  <a:ea typeface="Avenir"/>
                  <a:cs typeface="Avenir"/>
                  <a:sym typeface="Avenir"/>
                </a:endParaRPr>
              </a:p>
            </p:txBody>
          </p:sp>
          <p:pic>
            <p:nvPicPr>
              <p:cNvPr id="265" name="Google Shape;265;g28a43d727a6_0_654"/>
              <p:cNvPicPr preferRelativeResize="0"/>
              <p:nvPr/>
            </p:nvPicPr>
            <p:blipFill rotWithShape="1">
              <a:blip r:embed="rId6">
                <a:alphaModFix/>
              </a:blip>
              <a:srcRect/>
              <a:stretch/>
            </p:blipFill>
            <p:spPr>
              <a:xfrm>
                <a:off x="652581" y="1832071"/>
                <a:ext cx="1058502" cy="1779687"/>
              </a:xfrm>
              <a:prstGeom prst="rect">
                <a:avLst/>
              </a:prstGeom>
              <a:noFill/>
              <a:ln>
                <a:noFill/>
              </a:ln>
            </p:spPr>
          </p:pic>
        </p:grpSp>
      </p:grpSp>
      <p:grpSp>
        <p:nvGrpSpPr>
          <p:cNvPr id="266" name="Google Shape;266;g28a43d727a6_0_654"/>
          <p:cNvGrpSpPr/>
          <p:nvPr/>
        </p:nvGrpSpPr>
        <p:grpSpPr>
          <a:xfrm>
            <a:off x="1963248" y="5150346"/>
            <a:ext cx="1796400" cy="1629670"/>
            <a:chOff x="1963248" y="5150346"/>
            <a:chExt cx="1796400" cy="1629670"/>
          </a:xfrm>
        </p:grpSpPr>
        <p:sp>
          <p:nvSpPr>
            <p:cNvPr id="267" name="Google Shape;267;g28a43d727a6_0_654"/>
            <p:cNvSpPr txBox="1"/>
            <p:nvPr/>
          </p:nvSpPr>
          <p:spPr>
            <a:xfrm>
              <a:off x="1963248" y="6503116"/>
              <a:ext cx="17964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25468"/>
                </a:buClr>
                <a:buSzPts val="1200"/>
                <a:buFont typeface="Avenir"/>
                <a:buNone/>
              </a:pPr>
              <a:r>
                <a:rPr lang="en-US" sz="1200" b="1" i="0" u="none" strike="noStrike" cap="none">
                  <a:solidFill>
                    <a:srgbClr val="425468"/>
                  </a:solidFill>
                  <a:latin typeface="Avenir"/>
                  <a:ea typeface="Avenir"/>
                  <a:cs typeface="Avenir"/>
                  <a:sym typeface="Avenir"/>
                </a:rPr>
                <a:t>Reunification</a:t>
              </a:r>
              <a:endParaRPr sz="1200" b="1" i="0" u="none" strike="noStrike" cap="none">
                <a:solidFill>
                  <a:srgbClr val="425468"/>
                </a:solidFill>
                <a:latin typeface="Avenir"/>
                <a:ea typeface="Avenir"/>
                <a:cs typeface="Avenir"/>
                <a:sym typeface="Avenir"/>
              </a:endParaRPr>
            </a:p>
          </p:txBody>
        </p:sp>
        <p:pic>
          <p:nvPicPr>
            <p:cNvPr id="268" name="Google Shape;268;g28a43d727a6_0_654"/>
            <p:cNvPicPr preferRelativeResize="0"/>
            <p:nvPr/>
          </p:nvPicPr>
          <p:blipFill rotWithShape="1">
            <a:blip r:embed="rId7">
              <a:alphaModFix/>
            </a:blip>
            <a:srcRect/>
            <a:stretch/>
          </p:blipFill>
          <p:spPr>
            <a:xfrm>
              <a:off x="2459089" y="5150346"/>
              <a:ext cx="804583" cy="1352772"/>
            </a:xfrm>
            <a:prstGeom prst="rect">
              <a:avLst/>
            </a:prstGeom>
            <a:noFill/>
            <a:ln>
              <a:noFill/>
            </a:ln>
          </p:spPr>
        </p:pic>
      </p:grpSp>
      <p:grpSp>
        <p:nvGrpSpPr>
          <p:cNvPr id="269" name="Google Shape;269;g28a43d727a6_0_654"/>
          <p:cNvGrpSpPr/>
          <p:nvPr/>
        </p:nvGrpSpPr>
        <p:grpSpPr>
          <a:xfrm>
            <a:off x="2564734" y="1800649"/>
            <a:ext cx="9133457" cy="4885166"/>
            <a:chOff x="2564734" y="1800649"/>
            <a:chExt cx="9133457" cy="4885166"/>
          </a:xfrm>
        </p:grpSpPr>
        <p:grpSp>
          <p:nvGrpSpPr>
            <p:cNvPr id="270" name="Google Shape;270;g28a43d727a6_0_654"/>
            <p:cNvGrpSpPr/>
            <p:nvPr/>
          </p:nvGrpSpPr>
          <p:grpSpPr>
            <a:xfrm>
              <a:off x="2564734" y="1800649"/>
              <a:ext cx="1796400" cy="3142837"/>
              <a:chOff x="2564734" y="1800649"/>
              <a:chExt cx="1796400" cy="3142837"/>
            </a:xfrm>
          </p:grpSpPr>
          <p:sp>
            <p:nvSpPr>
              <p:cNvPr id="271" name="Google Shape;271;g28a43d727a6_0_654"/>
              <p:cNvSpPr txBox="1"/>
              <p:nvPr/>
            </p:nvSpPr>
            <p:spPr>
              <a:xfrm>
                <a:off x="2564734" y="4666586"/>
                <a:ext cx="17964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25468"/>
                  </a:buClr>
                  <a:buSzPts val="1200"/>
                  <a:buFont typeface="Avenir"/>
                  <a:buNone/>
                </a:pPr>
                <a:r>
                  <a:rPr lang="en-US" sz="1200" b="1" i="0" u="none" strike="noStrike" cap="none">
                    <a:solidFill>
                      <a:srgbClr val="425468"/>
                    </a:solidFill>
                    <a:latin typeface="Avenir"/>
                    <a:ea typeface="Avenir"/>
                    <a:cs typeface="Avenir"/>
                    <a:sym typeface="Avenir"/>
                  </a:rPr>
                  <a:t>Alert</a:t>
                </a:r>
                <a:endParaRPr sz="1200" b="1" i="0" u="none" strike="noStrike" cap="none">
                  <a:solidFill>
                    <a:srgbClr val="425468"/>
                  </a:solidFill>
                  <a:latin typeface="Avenir"/>
                  <a:ea typeface="Avenir"/>
                  <a:cs typeface="Avenir"/>
                  <a:sym typeface="Avenir"/>
                </a:endParaRPr>
              </a:p>
            </p:txBody>
          </p:sp>
          <p:pic>
            <p:nvPicPr>
              <p:cNvPr id="272" name="Google Shape;272;g28a43d727a6_0_654"/>
              <p:cNvPicPr preferRelativeResize="0"/>
              <p:nvPr/>
            </p:nvPicPr>
            <p:blipFill rotWithShape="1">
              <a:blip r:embed="rId8">
                <a:alphaModFix/>
              </a:blip>
              <a:srcRect/>
              <a:stretch/>
            </p:blipFill>
            <p:spPr>
              <a:xfrm>
                <a:off x="2625162" y="1800649"/>
                <a:ext cx="1675410" cy="2816913"/>
              </a:xfrm>
              <a:prstGeom prst="rect">
                <a:avLst/>
              </a:prstGeom>
              <a:noFill/>
              <a:ln>
                <a:noFill/>
              </a:ln>
            </p:spPr>
          </p:pic>
        </p:grpSp>
        <p:grpSp>
          <p:nvGrpSpPr>
            <p:cNvPr id="273" name="Google Shape;273;g28a43d727a6_0_654"/>
            <p:cNvGrpSpPr/>
            <p:nvPr/>
          </p:nvGrpSpPr>
          <p:grpSpPr>
            <a:xfrm>
              <a:off x="7843098" y="3662048"/>
              <a:ext cx="1796400" cy="3023767"/>
              <a:chOff x="7843098" y="3662048"/>
              <a:chExt cx="1796400" cy="3023767"/>
            </a:xfrm>
          </p:grpSpPr>
          <p:sp>
            <p:nvSpPr>
              <p:cNvPr id="274" name="Google Shape;274;g28a43d727a6_0_654"/>
              <p:cNvSpPr txBox="1"/>
              <p:nvPr/>
            </p:nvSpPr>
            <p:spPr>
              <a:xfrm>
                <a:off x="7843098" y="6408915"/>
                <a:ext cx="17964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25468"/>
                  </a:buClr>
                  <a:buSzPts val="1200"/>
                  <a:buFont typeface="Avenir"/>
                  <a:buNone/>
                </a:pPr>
                <a:r>
                  <a:rPr lang="en-US" sz="1200" b="1" i="0" u="none" strike="noStrike" cap="none">
                    <a:solidFill>
                      <a:srgbClr val="425468"/>
                    </a:solidFill>
                    <a:latin typeface="Avenir"/>
                    <a:ea typeface="Avenir"/>
                    <a:cs typeface="Avenir"/>
                    <a:sym typeface="Avenir"/>
                  </a:rPr>
                  <a:t>Communication</a:t>
                </a:r>
                <a:endParaRPr sz="1200" b="1" i="0" u="none" strike="noStrike" cap="none">
                  <a:solidFill>
                    <a:srgbClr val="425468"/>
                  </a:solidFill>
                  <a:latin typeface="Avenir"/>
                  <a:ea typeface="Avenir"/>
                  <a:cs typeface="Avenir"/>
                  <a:sym typeface="Avenir"/>
                </a:endParaRPr>
              </a:p>
            </p:txBody>
          </p:sp>
          <p:pic>
            <p:nvPicPr>
              <p:cNvPr id="275" name="Google Shape;275;g28a43d727a6_0_654"/>
              <p:cNvPicPr preferRelativeResize="0"/>
              <p:nvPr/>
            </p:nvPicPr>
            <p:blipFill rotWithShape="1">
              <a:blip r:embed="rId9">
                <a:alphaModFix/>
              </a:blip>
              <a:srcRect/>
              <a:stretch/>
            </p:blipFill>
            <p:spPr>
              <a:xfrm>
                <a:off x="7915866" y="3662048"/>
                <a:ext cx="1650731" cy="2775414"/>
              </a:xfrm>
              <a:prstGeom prst="rect">
                <a:avLst/>
              </a:prstGeom>
              <a:noFill/>
              <a:ln>
                <a:noFill/>
              </a:ln>
            </p:spPr>
          </p:pic>
        </p:grpSp>
        <p:grpSp>
          <p:nvGrpSpPr>
            <p:cNvPr id="276" name="Google Shape;276;g28a43d727a6_0_654"/>
            <p:cNvGrpSpPr/>
            <p:nvPr/>
          </p:nvGrpSpPr>
          <p:grpSpPr>
            <a:xfrm>
              <a:off x="9901791" y="3399792"/>
              <a:ext cx="1796400" cy="2688137"/>
              <a:chOff x="9901791" y="3399792"/>
              <a:chExt cx="1796400" cy="2688137"/>
            </a:xfrm>
          </p:grpSpPr>
          <p:sp>
            <p:nvSpPr>
              <p:cNvPr id="277" name="Google Shape;277;g28a43d727a6_0_654"/>
              <p:cNvSpPr txBox="1"/>
              <p:nvPr/>
            </p:nvSpPr>
            <p:spPr>
              <a:xfrm>
                <a:off x="9901791" y="5811029"/>
                <a:ext cx="17964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25468"/>
                  </a:buClr>
                  <a:buSzPts val="1200"/>
                  <a:buFont typeface="Avenir"/>
                  <a:buNone/>
                </a:pPr>
                <a:r>
                  <a:rPr lang="en-US" sz="1200" b="1" i="0" u="none" strike="noStrike" cap="none">
                    <a:solidFill>
                      <a:srgbClr val="425468"/>
                    </a:solidFill>
                    <a:latin typeface="Avenir"/>
                    <a:ea typeface="Avenir"/>
                    <a:cs typeface="Avenir"/>
                    <a:sym typeface="Avenir"/>
                  </a:rPr>
                  <a:t>Checklist</a:t>
                </a:r>
                <a:endParaRPr sz="1200" b="1" i="0" u="none" strike="noStrike" cap="none">
                  <a:solidFill>
                    <a:srgbClr val="425468"/>
                  </a:solidFill>
                  <a:latin typeface="Avenir"/>
                  <a:ea typeface="Avenir"/>
                  <a:cs typeface="Avenir"/>
                  <a:sym typeface="Avenir"/>
                </a:endParaRPr>
              </a:p>
            </p:txBody>
          </p:sp>
          <p:pic>
            <p:nvPicPr>
              <p:cNvPr id="278" name="Google Shape;278;g28a43d727a6_0_654"/>
              <p:cNvPicPr preferRelativeResize="0"/>
              <p:nvPr/>
            </p:nvPicPr>
            <p:blipFill rotWithShape="1">
              <a:blip r:embed="rId10">
                <a:alphaModFix/>
              </a:blip>
              <a:srcRect/>
              <a:stretch/>
            </p:blipFill>
            <p:spPr>
              <a:xfrm>
                <a:off x="10088666" y="3399792"/>
                <a:ext cx="1422516" cy="2391714"/>
              </a:xfrm>
              <a:prstGeom prst="rect">
                <a:avLst/>
              </a:prstGeom>
              <a:noFill/>
              <a:ln>
                <a:noFill/>
              </a:ln>
            </p:spPr>
          </p:pic>
        </p:grpSp>
        <p:grpSp>
          <p:nvGrpSpPr>
            <p:cNvPr id="279" name="Google Shape;279;g28a43d727a6_0_654"/>
            <p:cNvGrpSpPr/>
            <p:nvPr/>
          </p:nvGrpSpPr>
          <p:grpSpPr>
            <a:xfrm>
              <a:off x="7718416" y="1999488"/>
              <a:ext cx="1796400" cy="1168856"/>
              <a:chOff x="7403227" y="1999488"/>
              <a:chExt cx="1796400" cy="1168856"/>
            </a:xfrm>
          </p:grpSpPr>
          <p:sp>
            <p:nvSpPr>
              <p:cNvPr id="280" name="Google Shape;280;g28a43d727a6_0_654"/>
              <p:cNvSpPr/>
              <p:nvPr/>
            </p:nvSpPr>
            <p:spPr>
              <a:xfrm>
                <a:off x="7917312" y="1999488"/>
                <a:ext cx="768000" cy="768000"/>
              </a:xfrm>
              <a:prstGeom prst="ellipse">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281" name="Google Shape;281;g28a43d727a6_0_654"/>
              <p:cNvSpPr/>
              <p:nvPr/>
            </p:nvSpPr>
            <p:spPr>
              <a:xfrm>
                <a:off x="8082493" y="2171991"/>
                <a:ext cx="437438" cy="422806"/>
              </a:xfrm>
              <a:custGeom>
                <a:avLst/>
                <a:gdLst/>
                <a:ahLst/>
                <a:cxnLst/>
                <a:rect l="l" t="t" r="r" b="b"/>
                <a:pathLst>
                  <a:path w="605451" h="585199" extrusionOk="0">
                    <a:moveTo>
                      <a:pt x="572480" y="244663"/>
                    </a:moveTo>
                    <a:lnTo>
                      <a:pt x="481196" y="273825"/>
                    </a:lnTo>
                    <a:lnTo>
                      <a:pt x="481196" y="546160"/>
                    </a:lnTo>
                    <a:lnTo>
                      <a:pt x="572480" y="516998"/>
                    </a:lnTo>
                    <a:close/>
                    <a:moveTo>
                      <a:pt x="32971" y="228483"/>
                    </a:moveTo>
                    <a:lnTo>
                      <a:pt x="32971" y="499218"/>
                    </a:lnTo>
                    <a:lnTo>
                      <a:pt x="124255" y="540610"/>
                    </a:lnTo>
                    <a:lnTo>
                      <a:pt x="124255" y="269780"/>
                    </a:lnTo>
                    <a:close/>
                    <a:moveTo>
                      <a:pt x="23268" y="187939"/>
                    </a:moveTo>
                    <a:lnTo>
                      <a:pt x="125009" y="234033"/>
                    </a:lnTo>
                    <a:cubicBezTo>
                      <a:pt x="128777" y="242500"/>
                      <a:pt x="133017" y="250872"/>
                      <a:pt x="137350" y="259244"/>
                    </a:cubicBezTo>
                    <a:cubicBezTo>
                      <a:pt x="143568" y="271003"/>
                      <a:pt x="150162" y="282574"/>
                      <a:pt x="157227" y="293486"/>
                    </a:cubicBezTo>
                    <a:lnTo>
                      <a:pt x="157227" y="539951"/>
                    </a:lnTo>
                    <a:lnTo>
                      <a:pt x="286852" y="477770"/>
                    </a:lnTo>
                    <a:lnTo>
                      <a:pt x="286852" y="367990"/>
                    </a:lnTo>
                    <a:cubicBezTo>
                      <a:pt x="297592" y="359806"/>
                      <a:pt x="308802" y="348423"/>
                      <a:pt x="319824" y="334971"/>
                    </a:cubicBezTo>
                    <a:lnTo>
                      <a:pt x="319824" y="477959"/>
                    </a:lnTo>
                    <a:lnTo>
                      <a:pt x="448224" y="542021"/>
                    </a:lnTo>
                    <a:lnTo>
                      <a:pt x="448224" y="271944"/>
                    </a:lnTo>
                    <a:lnTo>
                      <a:pt x="379644" y="237702"/>
                    </a:lnTo>
                    <a:cubicBezTo>
                      <a:pt x="384260" y="227448"/>
                      <a:pt x="388499" y="217289"/>
                      <a:pt x="392173" y="207129"/>
                    </a:cubicBezTo>
                    <a:lnTo>
                      <a:pt x="466123" y="244005"/>
                    </a:lnTo>
                    <a:lnTo>
                      <a:pt x="583973" y="206471"/>
                    </a:lnTo>
                    <a:cubicBezTo>
                      <a:pt x="588965" y="204871"/>
                      <a:pt x="594429" y="205718"/>
                      <a:pt x="598669" y="208822"/>
                    </a:cubicBezTo>
                    <a:cubicBezTo>
                      <a:pt x="602908" y="211927"/>
                      <a:pt x="605451" y="216913"/>
                      <a:pt x="605451" y="222086"/>
                    </a:cubicBezTo>
                    <a:lnTo>
                      <a:pt x="605451" y="529039"/>
                    </a:lnTo>
                    <a:cubicBezTo>
                      <a:pt x="605451" y="536188"/>
                      <a:pt x="600835" y="542585"/>
                      <a:pt x="593958" y="544749"/>
                    </a:cubicBezTo>
                    <a:lnTo>
                      <a:pt x="469797" y="584352"/>
                    </a:lnTo>
                    <a:cubicBezTo>
                      <a:pt x="468101" y="584917"/>
                      <a:pt x="466406" y="585199"/>
                      <a:pt x="464710" y="585199"/>
                    </a:cubicBezTo>
                    <a:cubicBezTo>
                      <a:pt x="462167" y="585199"/>
                      <a:pt x="459717" y="584635"/>
                      <a:pt x="457362" y="583412"/>
                    </a:cubicBezTo>
                    <a:lnTo>
                      <a:pt x="303244" y="506462"/>
                    </a:lnTo>
                    <a:lnTo>
                      <a:pt x="147901" y="580966"/>
                    </a:lnTo>
                    <a:cubicBezTo>
                      <a:pt x="143473" y="583129"/>
                      <a:pt x="138386" y="583129"/>
                      <a:pt x="133959" y="581154"/>
                    </a:cubicBezTo>
                    <a:lnTo>
                      <a:pt x="9703" y="524900"/>
                    </a:lnTo>
                    <a:cubicBezTo>
                      <a:pt x="3768" y="522172"/>
                      <a:pt x="0" y="516339"/>
                      <a:pt x="0" y="509848"/>
                    </a:cubicBezTo>
                    <a:lnTo>
                      <a:pt x="0" y="202990"/>
                    </a:lnTo>
                    <a:cubicBezTo>
                      <a:pt x="0" y="197346"/>
                      <a:pt x="2826" y="192172"/>
                      <a:pt x="7536" y="189068"/>
                    </a:cubicBezTo>
                    <a:cubicBezTo>
                      <a:pt x="12246" y="186057"/>
                      <a:pt x="18181" y="185587"/>
                      <a:pt x="23268" y="187939"/>
                    </a:cubicBezTo>
                    <a:close/>
                    <a:moveTo>
                      <a:pt x="253389" y="66600"/>
                    </a:moveTo>
                    <a:cubicBezTo>
                      <a:pt x="223244" y="66600"/>
                      <a:pt x="198751" y="91152"/>
                      <a:pt x="198751" y="121254"/>
                    </a:cubicBezTo>
                    <a:cubicBezTo>
                      <a:pt x="198751" y="151262"/>
                      <a:pt x="223244" y="175814"/>
                      <a:pt x="253389" y="175814"/>
                    </a:cubicBezTo>
                    <a:cubicBezTo>
                      <a:pt x="283534" y="175814"/>
                      <a:pt x="308028" y="151262"/>
                      <a:pt x="308028" y="121254"/>
                    </a:cubicBezTo>
                    <a:cubicBezTo>
                      <a:pt x="308028" y="91152"/>
                      <a:pt x="283534" y="66600"/>
                      <a:pt x="253389" y="66600"/>
                    </a:cubicBezTo>
                    <a:close/>
                    <a:moveTo>
                      <a:pt x="253389" y="0"/>
                    </a:moveTo>
                    <a:cubicBezTo>
                      <a:pt x="347688" y="0"/>
                      <a:pt x="376608" y="73373"/>
                      <a:pt x="376608" y="134800"/>
                    </a:cubicBezTo>
                    <a:cubicBezTo>
                      <a:pt x="376608" y="222754"/>
                      <a:pt x="278447" y="351910"/>
                      <a:pt x="253389" y="351910"/>
                    </a:cubicBezTo>
                    <a:cubicBezTo>
                      <a:pt x="229838" y="351910"/>
                      <a:pt x="130264" y="223695"/>
                      <a:pt x="130264" y="134800"/>
                    </a:cubicBezTo>
                    <a:cubicBezTo>
                      <a:pt x="130264" y="73373"/>
                      <a:pt x="159091" y="0"/>
                      <a:pt x="253389"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282" name="Google Shape;282;g28a43d727a6_0_654"/>
              <p:cNvSpPr txBox="1"/>
              <p:nvPr/>
            </p:nvSpPr>
            <p:spPr>
              <a:xfrm>
                <a:off x="7403227" y="2891444"/>
                <a:ext cx="17964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25468"/>
                  </a:buClr>
                  <a:buSzPts val="1200"/>
                  <a:buFont typeface="Avenir"/>
                  <a:buNone/>
                </a:pPr>
                <a:r>
                  <a:rPr lang="en-US" sz="1200" b="1" i="0" u="none" strike="noStrike" cap="none">
                    <a:solidFill>
                      <a:srgbClr val="425468"/>
                    </a:solidFill>
                    <a:latin typeface="Avenir"/>
                    <a:ea typeface="Avenir"/>
                    <a:cs typeface="Avenir"/>
                    <a:sym typeface="Avenir"/>
                  </a:rPr>
                  <a:t>Maps/Doc</a:t>
                </a:r>
                <a:endParaRPr sz="1200" b="1" i="0" u="none" strike="noStrike" cap="none">
                  <a:solidFill>
                    <a:srgbClr val="425468"/>
                  </a:solidFill>
                  <a:latin typeface="Avenir"/>
                  <a:ea typeface="Avenir"/>
                  <a:cs typeface="Avenir"/>
                  <a:sym typeface="Avenir"/>
                </a:endParaRPr>
              </a:p>
            </p:txBody>
          </p:sp>
        </p:grpSp>
        <p:grpSp>
          <p:nvGrpSpPr>
            <p:cNvPr id="283" name="Google Shape;283;g28a43d727a6_0_654"/>
            <p:cNvGrpSpPr/>
            <p:nvPr/>
          </p:nvGrpSpPr>
          <p:grpSpPr>
            <a:xfrm>
              <a:off x="9639364" y="1999488"/>
              <a:ext cx="1796400" cy="1168856"/>
              <a:chOff x="9597272" y="1999488"/>
              <a:chExt cx="1796400" cy="1168856"/>
            </a:xfrm>
          </p:grpSpPr>
          <p:sp>
            <p:nvSpPr>
              <p:cNvPr id="284" name="Google Shape;284;g28a43d727a6_0_654"/>
              <p:cNvSpPr/>
              <p:nvPr/>
            </p:nvSpPr>
            <p:spPr>
              <a:xfrm>
                <a:off x="10111357" y="1999488"/>
                <a:ext cx="768000" cy="768000"/>
              </a:xfrm>
              <a:prstGeom prst="ellipse">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285" name="Google Shape;285;g28a43d727a6_0_654"/>
              <p:cNvSpPr/>
              <p:nvPr/>
            </p:nvSpPr>
            <p:spPr>
              <a:xfrm>
                <a:off x="10276538" y="2166668"/>
                <a:ext cx="437740" cy="433737"/>
              </a:xfrm>
              <a:custGeom>
                <a:avLst/>
                <a:gdLst/>
                <a:ahLst/>
                <a:cxnLst/>
                <a:rect l="l" t="t" r="r" b="b"/>
                <a:pathLst>
                  <a:path w="10723" h="10623" extrusionOk="0">
                    <a:moveTo>
                      <a:pt x="2196" y="1099"/>
                    </a:moveTo>
                    <a:cubicBezTo>
                      <a:pt x="2156" y="1120"/>
                      <a:pt x="2117" y="1144"/>
                      <a:pt x="2080" y="1171"/>
                    </a:cubicBezTo>
                    <a:cubicBezTo>
                      <a:pt x="1955" y="1261"/>
                      <a:pt x="1838" y="1362"/>
                      <a:pt x="1731" y="1473"/>
                    </a:cubicBezTo>
                    <a:cubicBezTo>
                      <a:pt x="1569" y="1636"/>
                      <a:pt x="1417" y="1809"/>
                      <a:pt x="1277" y="1992"/>
                    </a:cubicBezTo>
                    <a:cubicBezTo>
                      <a:pt x="1157" y="2133"/>
                      <a:pt x="1033" y="2466"/>
                      <a:pt x="1027" y="2680"/>
                    </a:cubicBezTo>
                    <a:lnTo>
                      <a:pt x="1020" y="2740"/>
                    </a:lnTo>
                    <a:cubicBezTo>
                      <a:pt x="983" y="3124"/>
                      <a:pt x="1058" y="3613"/>
                      <a:pt x="1256" y="4178"/>
                    </a:cubicBezTo>
                    <a:cubicBezTo>
                      <a:pt x="1608" y="5179"/>
                      <a:pt x="2296" y="6231"/>
                      <a:pt x="3329" y="7310"/>
                    </a:cubicBezTo>
                    <a:cubicBezTo>
                      <a:pt x="4390" y="8418"/>
                      <a:pt x="5450" y="9128"/>
                      <a:pt x="6483" y="9457"/>
                    </a:cubicBezTo>
                    <a:cubicBezTo>
                      <a:pt x="6791" y="9555"/>
                      <a:pt x="7084" y="9615"/>
                      <a:pt x="7359" y="9638"/>
                    </a:cubicBezTo>
                    <a:cubicBezTo>
                      <a:pt x="7622" y="9666"/>
                      <a:pt x="7814" y="9899"/>
                      <a:pt x="7792" y="10162"/>
                    </a:cubicBezTo>
                    <a:cubicBezTo>
                      <a:pt x="7770" y="10425"/>
                      <a:pt x="7543" y="10623"/>
                      <a:pt x="7279" y="10608"/>
                    </a:cubicBezTo>
                    <a:cubicBezTo>
                      <a:pt x="6908" y="10575"/>
                      <a:pt x="6542" y="10500"/>
                      <a:pt x="6187" y="10385"/>
                    </a:cubicBezTo>
                    <a:cubicBezTo>
                      <a:pt x="4994" y="10005"/>
                      <a:pt x="3796" y="9206"/>
                      <a:pt x="2626" y="7983"/>
                    </a:cubicBezTo>
                    <a:cubicBezTo>
                      <a:pt x="1499" y="6806"/>
                      <a:pt x="738" y="5637"/>
                      <a:pt x="338" y="4501"/>
                    </a:cubicBezTo>
                    <a:cubicBezTo>
                      <a:pt x="93" y="3804"/>
                      <a:pt x="0" y="3177"/>
                      <a:pt x="48" y="2673"/>
                    </a:cubicBezTo>
                    <a:cubicBezTo>
                      <a:pt x="50" y="2649"/>
                      <a:pt x="53" y="2625"/>
                      <a:pt x="56" y="2605"/>
                    </a:cubicBezTo>
                    <a:cubicBezTo>
                      <a:pt x="76" y="2193"/>
                      <a:pt x="276" y="1667"/>
                      <a:pt x="519" y="1383"/>
                    </a:cubicBezTo>
                    <a:cubicBezTo>
                      <a:pt x="681" y="1173"/>
                      <a:pt x="855" y="973"/>
                      <a:pt x="1042" y="785"/>
                    </a:cubicBezTo>
                    <a:cubicBezTo>
                      <a:pt x="1190" y="634"/>
                      <a:pt x="1350" y="497"/>
                      <a:pt x="1521" y="373"/>
                    </a:cubicBezTo>
                    <a:cubicBezTo>
                      <a:pt x="1937" y="82"/>
                      <a:pt x="2320" y="0"/>
                      <a:pt x="2625" y="181"/>
                    </a:cubicBezTo>
                    <a:cubicBezTo>
                      <a:pt x="2888" y="301"/>
                      <a:pt x="3105" y="649"/>
                      <a:pt x="3585" y="1625"/>
                    </a:cubicBezTo>
                    <a:lnTo>
                      <a:pt x="3705" y="1873"/>
                    </a:lnTo>
                    <a:cubicBezTo>
                      <a:pt x="3939" y="2361"/>
                      <a:pt x="4165" y="2854"/>
                      <a:pt x="4383" y="3351"/>
                    </a:cubicBezTo>
                    <a:cubicBezTo>
                      <a:pt x="4512" y="3645"/>
                      <a:pt x="4478" y="4040"/>
                      <a:pt x="4298" y="4306"/>
                    </a:cubicBezTo>
                    <a:lnTo>
                      <a:pt x="3743" y="5130"/>
                    </a:lnTo>
                    <a:cubicBezTo>
                      <a:pt x="3764" y="5178"/>
                      <a:pt x="3800" y="5241"/>
                      <a:pt x="3851" y="5317"/>
                    </a:cubicBezTo>
                    <a:cubicBezTo>
                      <a:pt x="3988" y="5522"/>
                      <a:pt x="4212" y="5789"/>
                      <a:pt x="4524" y="6107"/>
                    </a:cubicBezTo>
                    <a:cubicBezTo>
                      <a:pt x="4951" y="6542"/>
                      <a:pt x="5328" y="6837"/>
                      <a:pt x="5640" y="6992"/>
                    </a:cubicBezTo>
                    <a:cubicBezTo>
                      <a:pt x="5704" y="7024"/>
                      <a:pt x="5761" y="7047"/>
                      <a:pt x="5809" y="7063"/>
                    </a:cubicBezTo>
                    <a:lnTo>
                      <a:pt x="6526" y="6533"/>
                    </a:lnTo>
                    <a:cubicBezTo>
                      <a:pt x="6788" y="6357"/>
                      <a:pt x="7177" y="6316"/>
                      <a:pt x="7467" y="6433"/>
                    </a:cubicBezTo>
                    <a:lnTo>
                      <a:pt x="7586" y="6480"/>
                    </a:lnTo>
                    <a:cubicBezTo>
                      <a:pt x="8007" y="6649"/>
                      <a:pt x="8425" y="6825"/>
                      <a:pt x="8840" y="7007"/>
                    </a:cubicBezTo>
                    <a:cubicBezTo>
                      <a:pt x="8938" y="7051"/>
                      <a:pt x="9032" y="7093"/>
                      <a:pt x="9121" y="7134"/>
                    </a:cubicBezTo>
                    <a:cubicBezTo>
                      <a:pt x="9997" y="7534"/>
                      <a:pt x="10314" y="7723"/>
                      <a:pt x="10434" y="7985"/>
                    </a:cubicBezTo>
                    <a:cubicBezTo>
                      <a:pt x="10723" y="8533"/>
                      <a:pt x="10405" y="9099"/>
                      <a:pt x="9564" y="9841"/>
                    </a:cubicBezTo>
                    <a:cubicBezTo>
                      <a:pt x="9464" y="9929"/>
                      <a:pt x="9361" y="10016"/>
                      <a:pt x="9256" y="10100"/>
                    </a:cubicBezTo>
                    <a:cubicBezTo>
                      <a:pt x="9046" y="10267"/>
                      <a:pt x="8739" y="10231"/>
                      <a:pt x="8573" y="10020"/>
                    </a:cubicBezTo>
                    <a:cubicBezTo>
                      <a:pt x="8406" y="9810"/>
                      <a:pt x="8442" y="9503"/>
                      <a:pt x="8652" y="9337"/>
                    </a:cubicBezTo>
                    <a:cubicBezTo>
                      <a:pt x="8743" y="9263"/>
                      <a:pt x="8833" y="9188"/>
                      <a:pt x="8920" y="9111"/>
                    </a:cubicBezTo>
                    <a:cubicBezTo>
                      <a:pt x="9134" y="8922"/>
                      <a:pt x="9316" y="8728"/>
                      <a:pt x="9436" y="8567"/>
                    </a:cubicBezTo>
                    <a:cubicBezTo>
                      <a:pt x="9474" y="8514"/>
                      <a:pt x="9505" y="8467"/>
                      <a:pt x="9526" y="8429"/>
                    </a:cubicBezTo>
                    <a:cubicBezTo>
                      <a:pt x="9487" y="8405"/>
                      <a:pt x="9449" y="8383"/>
                      <a:pt x="9410" y="8361"/>
                    </a:cubicBezTo>
                    <a:cubicBezTo>
                      <a:pt x="9244" y="8268"/>
                      <a:pt x="9010" y="8153"/>
                      <a:pt x="8716" y="8019"/>
                    </a:cubicBezTo>
                    <a:cubicBezTo>
                      <a:pt x="8185" y="7779"/>
                      <a:pt x="7648" y="7552"/>
                      <a:pt x="7106" y="7337"/>
                    </a:cubicBezTo>
                    <a:cubicBezTo>
                      <a:pt x="7113" y="7339"/>
                      <a:pt x="7064" y="7345"/>
                      <a:pt x="7070" y="7340"/>
                    </a:cubicBezTo>
                    <a:lnTo>
                      <a:pt x="6136" y="7970"/>
                    </a:lnTo>
                    <a:cubicBezTo>
                      <a:pt x="6058" y="8022"/>
                      <a:pt x="5968" y="8051"/>
                      <a:pt x="5874" y="8053"/>
                    </a:cubicBezTo>
                    <a:cubicBezTo>
                      <a:pt x="5696" y="8057"/>
                      <a:pt x="5468" y="7993"/>
                      <a:pt x="5206" y="7863"/>
                    </a:cubicBezTo>
                    <a:cubicBezTo>
                      <a:pt x="4790" y="7657"/>
                      <a:pt x="4330" y="7299"/>
                      <a:pt x="3829" y="6789"/>
                    </a:cubicBezTo>
                    <a:cubicBezTo>
                      <a:pt x="2994" y="5937"/>
                      <a:pt x="2653" y="5320"/>
                      <a:pt x="2788" y="4857"/>
                    </a:cubicBezTo>
                    <a:cubicBezTo>
                      <a:pt x="2804" y="4801"/>
                      <a:pt x="2826" y="4753"/>
                      <a:pt x="2859" y="4701"/>
                    </a:cubicBezTo>
                    <a:lnTo>
                      <a:pt x="3491" y="3762"/>
                    </a:lnTo>
                    <a:cubicBezTo>
                      <a:pt x="3477" y="3713"/>
                      <a:pt x="3459" y="3665"/>
                      <a:pt x="3437" y="3619"/>
                    </a:cubicBezTo>
                    <a:cubicBezTo>
                      <a:pt x="3240" y="3175"/>
                      <a:pt x="3037" y="2733"/>
                      <a:pt x="2827" y="2294"/>
                    </a:cubicBezTo>
                    <a:cubicBezTo>
                      <a:pt x="2787" y="2211"/>
                      <a:pt x="2749" y="2131"/>
                      <a:pt x="2711" y="2054"/>
                    </a:cubicBezTo>
                    <a:cubicBezTo>
                      <a:pt x="2583" y="1788"/>
                      <a:pt x="2446" y="1527"/>
                      <a:pt x="2300" y="1270"/>
                    </a:cubicBezTo>
                    <a:cubicBezTo>
                      <a:pt x="2267" y="1212"/>
                      <a:pt x="2232" y="1155"/>
                      <a:pt x="2196" y="109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286" name="Google Shape;286;g28a43d727a6_0_654"/>
              <p:cNvSpPr txBox="1"/>
              <p:nvPr/>
            </p:nvSpPr>
            <p:spPr>
              <a:xfrm>
                <a:off x="9597272" y="2891444"/>
                <a:ext cx="17964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25468"/>
                  </a:buClr>
                  <a:buSzPts val="1200"/>
                  <a:buFont typeface="Avenir"/>
                  <a:buNone/>
                </a:pPr>
                <a:r>
                  <a:rPr lang="en-US" sz="1200" b="1" i="0" u="none" strike="noStrike" cap="none">
                    <a:solidFill>
                      <a:srgbClr val="425468"/>
                    </a:solidFill>
                    <a:latin typeface="Avenir"/>
                    <a:ea typeface="Avenir"/>
                    <a:cs typeface="Avenir"/>
                    <a:sym typeface="Avenir"/>
                  </a:rPr>
                  <a:t>Emergency Contact</a:t>
                </a:r>
                <a:endParaRPr sz="1200" b="1" i="0" u="none" strike="noStrike" cap="none">
                  <a:solidFill>
                    <a:srgbClr val="425468"/>
                  </a:solidFill>
                  <a:latin typeface="Avenir"/>
                  <a:ea typeface="Avenir"/>
                  <a:cs typeface="Avenir"/>
                  <a:sym typeface="Aveni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53"/>
                                        </p:tgtEl>
                                      </p:cBhvr>
                                    </p:animEffect>
                                    <p:set>
                                      <p:cBhvr>
                                        <p:cTn id="7" dur="1" fill="hold">
                                          <p:stCondLst>
                                            <p:cond delay="1000"/>
                                          </p:stCondLst>
                                        </p:cTn>
                                        <p:tgtEl>
                                          <p:spTgt spid="25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69"/>
                                        </p:tgtEl>
                                        <p:attrNameLst>
                                          <p:attrName>style.visibility</p:attrName>
                                        </p:attrNameLst>
                                      </p:cBhvr>
                                      <p:to>
                                        <p:strVal val="visible"/>
                                      </p:to>
                                    </p:set>
                                    <p:animEffect transition="in" filter="fade">
                                      <p:cBhvr>
                                        <p:cTn id="10" dur="1000"/>
                                        <p:tgtEl>
                                          <p:spTgt spid="26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253"/>
                                        </p:tgtEl>
                                      </p:cBhvr>
                                    </p:animEffect>
                                    <p:set>
                                      <p:cBhvr>
                                        <p:cTn id="15" dur="1" fill="hold">
                                          <p:stCondLst>
                                            <p:cond delay="1000"/>
                                          </p:stCondLst>
                                        </p:cTn>
                                        <p:tgtEl>
                                          <p:spTgt spid="253"/>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56"/>
                                        </p:tgtEl>
                                        <p:attrNameLst>
                                          <p:attrName>style.visibility</p:attrName>
                                        </p:attrNameLst>
                                      </p:cBhvr>
                                      <p:to>
                                        <p:strVal val="visible"/>
                                      </p:to>
                                    </p:set>
                                    <p:animEffect transition="in" filter="fade">
                                      <p:cBhvr>
                                        <p:cTn id="18" dur="1000"/>
                                        <p:tgtEl>
                                          <p:spTgt spid="25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253"/>
                                        </p:tgtEl>
                                      </p:cBhvr>
                                    </p:animEffect>
                                    <p:set>
                                      <p:cBhvr>
                                        <p:cTn id="23" dur="1" fill="hold">
                                          <p:stCondLst>
                                            <p:cond delay="1000"/>
                                          </p:stCondLst>
                                        </p:cTn>
                                        <p:tgtEl>
                                          <p:spTgt spid="253"/>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66"/>
                                        </p:tgtEl>
                                        <p:attrNameLst>
                                          <p:attrName>style.visibility</p:attrName>
                                        </p:attrNameLst>
                                      </p:cBhvr>
                                      <p:to>
                                        <p:strVal val="visible"/>
                                      </p:to>
                                    </p:set>
                                    <p:animEffect transition="in" filter="fade">
                                      <p:cBhvr>
                                        <p:cTn id="26" dur="1000"/>
                                        <p:tgtEl>
                                          <p:spTgt spid="26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1000"/>
                                        <p:tgtEl>
                                          <p:spTgt spid="269"/>
                                        </p:tgtEl>
                                      </p:cBhvr>
                                    </p:animEffect>
                                    <p:set>
                                      <p:cBhvr>
                                        <p:cTn id="31" dur="1" fill="hold">
                                          <p:stCondLst>
                                            <p:cond delay="1000"/>
                                          </p:stCondLst>
                                        </p:cTn>
                                        <p:tgtEl>
                                          <p:spTgt spid="269"/>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253"/>
                                        </p:tgtEl>
                                        <p:attrNameLst>
                                          <p:attrName>style.visibility</p:attrName>
                                        </p:attrNameLst>
                                      </p:cBhvr>
                                      <p:to>
                                        <p:strVal val="visible"/>
                                      </p:to>
                                    </p:set>
                                    <p:animEffect transition="in" filter="fade">
                                      <p:cBhvr>
                                        <p:cTn id="34" dur="1000"/>
                                        <p:tgtEl>
                                          <p:spTgt spid="253"/>
                                        </p:tgtEl>
                                      </p:cBhvr>
                                    </p:animEffect>
                                  </p:childTnLst>
                                </p:cTn>
                              </p:par>
                              <p:par>
                                <p:cTn id="35" presetID="10" presetClass="exit" presetSubtype="0" fill="hold" nodeType="withEffect">
                                  <p:stCondLst>
                                    <p:cond delay="0"/>
                                  </p:stCondLst>
                                  <p:childTnLst>
                                    <p:animEffect transition="out" filter="fade">
                                      <p:cBhvr>
                                        <p:cTn id="36" dur="1000"/>
                                        <p:tgtEl>
                                          <p:spTgt spid="256"/>
                                        </p:tgtEl>
                                      </p:cBhvr>
                                    </p:animEffect>
                                    <p:set>
                                      <p:cBhvr>
                                        <p:cTn id="37" dur="1" fill="hold">
                                          <p:stCondLst>
                                            <p:cond delay="1000"/>
                                          </p:stCondLst>
                                        </p:cTn>
                                        <p:tgtEl>
                                          <p:spTgt spid="256"/>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253"/>
                                        </p:tgtEl>
                                        <p:attrNameLst>
                                          <p:attrName>style.visibility</p:attrName>
                                        </p:attrNameLst>
                                      </p:cBhvr>
                                      <p:to>
                                        <p:strVal val="visible"/>
                                      </p:to>
                                    </p:set>
                                    <p:animEffect transition="in" filter="fade">
                                      <p:cBhvr>
                                        <p:cTn id="40" dur="1000"/>
                                        <p:tgtEl>
                                          <p:spTgt spid="253"/>
                                        </p:tgtEl>
                                      </p:cBhvr>
                                    </p:animEffect>
                                  </p:childTnLst>
                                </p:cTn>
                              </p:par>
                              <p:par>
                                <p:cTn id="41" presetID="10" presetClass="exit" presetSubtype="0" fill="hold" nodeType="withEffect">
                                  <p:stCondLst>
                                    <p:cond delay="0"/>
                                  </p:stCondLst>
                                  <p:childTnLst>
                                    <p:animEffect transition="out" filter="fade">
                                      <p:cBhvr>
                                        <p:cTn id="42" dur="1000"/>
                                        <p:tgtEl>
                                          <p:spTgt spid="266"/>
                                        </p:tgtEl>
                                      </p:cBhvr>
                                    </p:animEffect>
                                    <p:set>
                                      <p:cBhvr>
                                        <p:cTn id="43" dur="1" fill="hold">
                                          <p:stCondLst>
                                            <p:cond delay="1000"/>
                                          </p:stCondLst>
                                        </p:cTn>
                                        <p:tgtEl>
                                          <p:spTgt spid="266"/>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253"/>
                                        </p:tgtEl>
                                        <p:attrNameLst>
                                          <p:attrName>style.visibility</p:attrName>
                                        </p:attrNameLst>
                                      </p:cBhvr>
                                      <p:to>
                                        <p:strVal val="visible"/>
                                      </p:to>
                                    </p:set>
                                    <p:animEffect transition="in" filter="fade">
                                      <p:cBhvr>
                                        <p:cTn id="46" dur="10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g2545f4938e4_0_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Drills and Tabletop Exercises</a:t>
            </a:r>
            <a:endParaRPr/>
          </a:p>
        </p:txBody>
      </p:sp>
      <p:sp>
        <p:nvSpPr>
          <p:cNvPr id="809" name="Google Shape;809;g2545f4938e4_0_17"/>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SzPts val="2800"/>
              <a:buNone/>
            </a:pPr>
            <a:r>
              <a:rPr lang="en-US"/>
              <a:t>Drills and Tabletop exercises are how we train and examine our staff on what they will need to do during an emergency. That being said, it is our administrators and safety team members who have the biggest responsibility during an emergency. They are responsible for running drills and training our staff.</a:t>
            </a:r>
            <a:endParaRPr/>
          </a:p>
        </p:txBody>
      </p:sp>
      <p:sp>
        <p:nvSpPr>
          <p:cNvPr id="810" name="Google Shape;810;g2545f4938e4_0_17"/>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SzPts val="2800"/>
              <a:buNone/>
            </a:pPr>
            <a:r>
              <a:rPr lang="en-US"/>
              <a:t>One of the best tools they have available to them is the tabletop exercise. This is where the team sits around a table and runs through scenarios and drills to challenge each other so they can correct any issues with the drill and put themselves in a position to better support the teachers during the drills.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g2545f4938e4_0_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Suggestions to move forward</a:t>
            </a:r>
            <a:endParaRPr/>
          </a:p>
        </p:txBody>
      </p:sp>
      <p:sp>
        <p:nvSpPr>
          <p:cNvPr id="816" name="Google Shape;816;g2545f4938e4_0_23"/>
          <p:cNvSpPr txBox="1">
            <a:spLocks noGrp="1"/>
          </p:cNvSpPr>
          <p:nvPr>
            <p:ph type="body" idx="1"/>
          </p:nvPr>
        </p:nvSpPr>
        <p:spPr>
          <a:xfrm>
            <a:off x="838200" y="1825625"/>
            <a:ext cx="5181600" cy="3889500"/>
          </a:xfrm>
          <a:prstGeom prst="rect">
            <a:avLst/>
          </a:prstGeom>
          <a:noFill/>
          <a:ln>
            <a:noFill/>
          </a:ln>
        </p:spPr>
        <p:txBody>
          <a:bodyPr spcFirstLastPara="1" wrap="square" lIns="91425" tIns="45700" rIns="91425" bIns="45700" anchor="t" anchorCtr="0">
            <a:normAutofit lnSpcReduction="20000"/>
          </a:bodyPr>
          <a:lstStyle/>
          <a:p>
            <a:pPr marL="457200" lvl="0" indent="-406400" algn="l" rtl="0">
              <a:lnSpc>
                <a:spcPct val="90000"/>
              </a:lnSpc>
              <a:spcBef>
                <a:spcPts val="1000"/>
              </a:spcBef>
              <a:spcAft>
                <a:spcPts val="0"/>
              </a:spcAft>
              <a:buSzPts val="2800"/>
              <a:buChar char="❖"/>
            </a:pPr>
            <a:r>
              <a:rPr lang="en-US"/>
              <a:t>Challenge yourself to become better problems solvers and focus on solutions, not the challenges</a:t>
            </a:r>
            <a:endParaRPr/>
          </a:p>
          <a:p>
            <a:pPr marL="457200" lvl="0" indent="-406400" algn="l" rtl="0">
              <a:lnSpc>
                <a:spcPct val="90000"/>
              </a:lnSpc>
              <a:spcBef>
                <a:spcPts val="0"/>
              </a:spcBef>
              <a:spcAft>
                <a:spcPts val="0"/>
              </a:spcAft>
              <a:buSzPts val="2800"/>
              <a:buChar char="❖"/>
            </a:pPr>
            <a:r>
              <a:rPr lang="en-US"/>
              <a:t>Look for creative solutions and funding opportunities: donations, private/public partnerships</a:t>
            </a:r>
            <a:endParaRPr/>
          </a:p>
          <a:p>
            <a:pPr marL="457200" lvl="0" indent="-406400" algn="l" rtl="0">
              <a:lnSpc>
                <a:spcPct val="90000"/>
              </a:lnSpc>
              <a:spcBef>
                <a:spcPts val="0"/>
              </a:spcBef>
              <a:spcAft>
                <a:spcPts val="0"/>
              </a:spcAft>
              <a:buSzPts val="2800"/>
              <a:buChar char="❖"/>
            </a:pPr>
            <a:r>
              <a:rPr lang="en-US"/>
              <a:t>Become an active participant in the safety of your schools, become a student of school safety</a:t>
            </a:r>
            <a:endParaRPr/>
          </a:p>
        </p:txBody>
      </p:sp>
      <p:sp>
        <p:nvSpPr>
          <p:cNvPr id="817" name="Google Shape;817;g2545f4938e4_0_23"/>
          <p:cNvSpPr txBox="1">
            <a:spLocks noGrp="1"/>
          </p:cNvSpPr>
          <p:nvPr>
            <p:ph type="body" idx="2"/>
          </p:nvPr>
        </p:nvSpPr>
        <p:spPr>
          <a:xfrm>
            <a:off x="6172200" y="1825625"/>
            <a:ext cx="5181600" cy="3889500"/>
          </a:xfrm>
          <a:prstGeom prst="rect">
            <a:avLst/>
          </a:prstGeom>
          <a:noFill/>
          <a:ln>
            <a:noFill/>
          </a:ln>
        </p:spPr>
        <p:txBody>
          <a:bodyPr spcFirstLastPara="1" wrap="square" lIns="91425" tIns="45700" rIns="91425" bIns="45700" anchor="t" anchorCtr="0">
            <a:normAutofit lnSpcReduction="10000"/>
          </a:bodyPr>
          <a:lstStyle/>
          <a:p>
            <a:pPr marL="457200" lvl="0" indent="-406400" algn="l" rtl="0">
              <a:lnSpc>
                <a:spcPct val="90000"/>
              </a:lnSpc>
              <a:spcBef>
                <a:spcPts val="1000"/>
              </a:spcBef>
              <a:spcAft>
                <a:spcPts val="0"/>
              </a:spcAft>
              <a:buSzPts val="2800"/>
              <a:buChar char="❖"/>
            </a:pPr>
            <a:r>
              <a:rPr lang="en-US"/>
              <a:t>If you are in need of help, ask an expert to help</a:t>
            </a:r>
            <a:endParaRPr/>
          </a:p>
          <a:p>
            <a:pPr marL="457200" lvl="0" indent="-406400" algn="l" rtl="0">
              <a:lnSpc>
                <a:spcPct val="90000"/>
              </a:lnSpc>
              <a:spcBef>
                <a:spcPts val="0"/>
              </a:spcBef>
              <a:spcAft>
                <a:spcPts val="0"/>
              </a:spcAft>
              <a:buSzPts val="2800"/>
              <a:buChar char="❖"/>
            </a:pPr>
            <a:r>
              <a:rPr lang="en-US"/>
              <a:t>Remember, close to 80% of what we do in school safety is effort and has little or no cost attached to it.</a:t>
            </a:r>
            <a:endParaRPr/>
          </a:p>
          <a:p>
            <a:pPr marL="457200" lvl="0" indent="-406400" algn="l" rtl="0">
              <a:lnSpc>
                <a:spcPct val="90000"/>
              </a:lnSpc>
              <a:spcBef>
                <a:spcPts val="0"/>
              </a:spcBef>
              <a:spcAft>
                <a:spcPts val="0"/>
              </a:spcAft>
              <a:buSzPts val="2800"/>
              <a:buChar char="❖"/>
            </a:pPr>
            <a:r>
              <a:rPr lang="en-US"/>
              <a:t>When all else call me: (805)689-9629. I will do what I can to help.</a:t>
            </a:r>
            <a:endParaRPr/>
          </a:p>
          <a:p>
            <a:pPr marL="457200" lvl="0" indent="-406400" algn="l" rtl="0">
              <a:lnSpc>
                <a:spcPct val="90000"/>
              </a:lnSpc>
              <a:spcBef>
                <a:spcPts val="0"/>
              </a:spcBef>
              <a:spcAft>
                <a:spcPts val="0"/>
              </a:spcAft>
              <a:buSzPts val="2800"/>
              <a:buChar char="❖"/>
            </a:pPr>
            <a:r>
              <a:rPr lang="en-US"/>
              <a:t>Read my blogs and listen to my podcasts.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28a43d727a6_0_77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Tahoma"/>
              <a:buNone/>
            </a:pPr>
            <a:r>
              <a:rPr lang="en-US">
                <a:solidFill>
                  <a:schemeClr val="dk1"/>
                </a:solidFill>
                <a:latin typeface="Tahoma"/>
                <a:ea typeface="Tahoma"/>
                <a:cs typeface="Tahoma"/>
                <a:sym typeface="Tahoma"/>
              </a:rPr>
              <a:t>Automatic Escalation</a:t>
            </a:r>
            <a:endParaRPr/>
          </a:p>
        </p:txBody>
      </p:sp>
      <p:pic>
        <p:nvPicPr>
          <p:cNvPr id="293" name="Google Shape;293;g28a43d727a6_0_776" descr="A picture containing drawing&#10;&#10;Description automatically generated"/>
          <p:cNvPicPr preferRelativeResize="0"/>
          <p:nvPr/>
        </p:nvPicPr>
        <p:blipFill rotWithShape="1">
          <a:blip r:embed="rId3">
            <a:alphaModFix/>
          </a:blip>
          <a:srcRect/>
          <a:stretch/>
        </p:blipFill>
        <p:spPr>
          <a:xfrm>
            <a:off x="10572783" y="3258306"/>
            <a:ext cx="749810" cy="950978"/>
          </a:xfrm>
          <a:prstGeom prst="rect">
            <a:avLst/>
          </a:prstGeom>
          <a:noFill/>
          <a:ln>
            <a:noFill/>
          </a:ln>
        </p:spPr>
      </p:pic>
      <p:pic>
        <p:nvPicPr>
          <p:cNvPr id="294" name="Google Shape;294;g28a43d727a6_0_776" descr="A picture containing drawing&#10;&#10;Description automatically generated"/>
          <p:cNvPicPr preferRelativeResize="0"/>
          <p:nvPr/>
        </p:nvPicPr>
        <p:blipFill rotWithShape="1">
          <a:blip r:embed="rId4">
            <a:alphaModFix/>
          </a:blip>
          <a:srcRect/>
          <a:stretch/>
        </p:blipFill>
        <p:spPr>
          <a:xfrm>
            <a:off x="9004074" y="1532665"/>
            <a:ext cx="829058" cy="838202"/>
          </a:xfrm>
          <a:prstGeom prst="rect">
            <a:avLst/>
          </a:prstGeom>
          <a:noFill/>
          <a:ln>
            <a:noFill/>
          </a:ln>
        </p:spPr>
      </p:pic>
      <p:pic>
        <p:nvPicPr>
          <p:cNvPr id="295" name="Google Shape;295;g28a43d727a6_0_776" descr="A close up of a logo&#10;&#10;Description automatically generated"/>
          <p:cNvPicPr preferRelativeResize="0"/>
          <p:nvPr/>
        </p:nvPicPr>
        <p:blipFill rotWithShape="1">
          <a:blip r:embed="rId5">
            <a:alphaModFix/>
          </a:blip>
          <a:srcRect/>
          <a:stretch/>
        </p:blipFill>
        <p:spPr>
          <a:xfrm>
            <a:off x="10342568" y="1532665"/>
            <a:ext cx="838202" cy="810770"/>
          </a:xfrm>
          <a:prstGeom prst="rect">
            <a:avLst/>
          </a:prstGeom>
          <a:noFill/>
          <a:ln>
            <a:noFill/>
          </a:ln>
        </p:spPr>
      </p:pic>
      <p:pic>
        <p:nvPicPr>
          <p:cNvPr id="296" name="Google Shape;296;g28a43d727a6_0_776" descr="A close up of a logo&#10;&#10;Description automatically generated"/>
          <p:cNvPicPr preferRelativeResize="0"/>
          <p:nvPr/>
        </p:nvPicPr>
        <p:blipFill rotWithShape="1">
          <a:blip r:embed="rId6">
            <a:alphaModFix/>
          </a:blip>
          <a:srcRect/>
          <a:stretch/>
        </p:blipFill>
        <p:spPr>
          <a:xfrm>
            <a:off x="7677773" y="1532665"/>
            <a:ext cx="816866" cy="801626"/>
          </a:xfrm>
          <a:prstGeom prst="rect">
            <a:avLst/>
          </a:prstGeom>
          <a:noFill/>
          <a:ln>
            <a:noFill/>
          </a:ln>
        </p:spPr>
      </p:pic>
      <p:pic>
        <p:nvPicPr>
          <p:cNvPr id="297" name="Google Shape;297;g28a43d727a6_0_776" descr="A picture containing drawing&#10;&#10;Description automatically generated"/>
          <p:cNvPicPr preferRelativeResize="0"/>
          <p:nvPr/>
        </p:nvPicPr>
        <p:blipFill rotWithShape="1">
          <a:blip r:embed="rId7">
            <a:alphaModFix/>
          </a:blip>
          <a:srcRect/>
          <a:stretch/>
        </p:blipFill>
        <p:spPr>
          <a:xfrm>
            <a:off x="8494639" y="3282690"/>
            <a:ext cx="1261875" cy="902210"/>
          </a:xfrm>
          <a:prstGeom prst="rect">
            <a:avLst/>
          </a:prstGeom>
          <a:noFill/>
          <a:ln>
            <a:noFill/>
          </a:ln>
        </p:spPr>
      </p:pic>
      <p:pic>
        <p:nvPicPr>
          <p:cNvPr id="298" name="Google Shape;298;g28a43d727a6_0_776" descr="A picture containing drawing&#10;&#10;Description automatically generated"/>
          <p:cNvPicPr preferRelativeResize="0"/>
          <p:nvPr/>
        </p:nvPicPr>
        <p:blipFill rotWithShape="1">
          <a:blip r:embed="rId8">
            <a:alphaModFix/>
          </a:blip>
          <a:srcRect/>
          <a:stretch/>
        </p:blipFill>
        <p:spPr>
          <a:xfrm>
            <a:off x="6543915" y="3185154"/>
            <a:ext cx="1133858" cy="999746"/>
          </a:xfrm>
          <a:prstGeom prst="rect">
            <a:avLst/>
          </a:prstGeom>
          <a:noFill/>
          <a:ln>
            <a:noFill/>
          </a:ln>
        </p:spPr>
      </p:pic>
      <p:pic>
        <p:nvPicPr>
          <p:cNvPr id="299" name="Google Shape;299;g28a43d727a6_0_776"/>
          <p:cNvPicPr preferRelativeResize="0"/>
          <p:nvPr/>
        </p:nvPicPr>
        <p:blipFill rotWithShape="1">
          <a:blip r:embed="rId9">
            <a:alphaModFix/>
          </a:blip>
          <a:srcRect/>
          <a:stretch/>
        </p:blipFill>
        <p:spPr>
          <a:xfrm>
            <a:off x="6324039" y="1538761"/>
            <a:ext cx="844298" cy="826010"/>
          </a:xfrm>
          <a:prstGeom prst="rect">
            <a:avLst/>
          </a:prstGeom>
          <a:noFill/>
          <a:ln>
            <a:noFill/>
          </a:ln>
        </p:spPr>
      </p:pic>
      <p:pic>
        <p:nvPicPr>
          <p:cNvPr id="300" name="Google Shape;300;g28a43d727a6_0_776"/>
          <p:cNvPicPr preferRelativeResize="0"/>
          <p:nvPr/>
        </p:nvPicPr>
        <p:blipFill rotWithShape="1">
          <a:blip r:embed="rId10">
            <a:alphaModFix/>
          </a:blip>
          <a:srcRect/>
          <a:stretch/>
        </p:blipFill>
        <p:spPr>
          <a:xfrm>
            <a:off x="8515690" y="4695388"/>
            <a:ext cx="1080120" cy="1153884"/>
          </a:xfrm>
          <a:prstGeom prst="rect">
            <a:avLst/>
          </a:prstGeom>
          <a:noFill/>
          <a:ln>
            <a:noFill/>
          </a:ln>
        </p:spPr>
      </p:pic>
      <p:pic>
        <p:nvPicPr>
          <p:cNvPr id="301" name="Google Shape;301;g28a43d727a6_0_776" descr="A picture containing drawing&#10;&#10;Description automatically generated"/>
          <p:cNvPicPr preferRelativeResize="0"/>
          <p:nvPr/>
        </p:nvPicPr>
        <p:blipFill rotWithShape="1">
          <a:blip r:embed="rId11">
            <a:alphaModFix/>
          </a:blip>
          <a:srcRect/>
          <a:stretch/>
        </p:blipFill>
        <p:spPr>
          <a:xfrm>
            <a:off x="8397600" y="5325334"/>
            <a:ext cx="523937" cy="523937"/>
          </a:xfrm>
          <a:prstGeom prst="rect">
            <a:avLst/>
          </a:prstGeom>
          <a:noFill/>
          <a:ln>
            <a:noFill/>
          </a:ln>
        </p:spPr>
      </p:pic>
      <p:pic>
        <p:nvPicPr>
          <p:cNvPr id="302" name="Google Shape;302;g28a43d727a6_0_776" descr="A picture containing drawing&#10;&#10;Description automatically generated"/>
          <p:cNvPicPr preferRelativeResize="0"/>
          <p:nvPr/>
        </p:nvPicPr>
        <p:blipFill rotWithShape="1">
          <a:blip r:embed="rId11">
            <a:alphaModFix/>
          </a:blip>
          <a:srcRect/>
          <a:stretch/>
        </p:blipFill>
        <p:spPr>
          <a:xfrm>
            <a:off x="6329233" y="3757762"/>
            <a:ext cx="523937" cy="523937"/>
          </a:xfrm>
          <a:prstGeom prst="rect">
            <a:avLst/>
          </a:prstGeom>
          <a:noFill/>
          <a:ln>
            <a:noFill/>
          </a:ln>
        </p:spPr>
      </p:pic>
      <p:pic>
        <p:nvPicPr>
          <p:cNvPr id="303" name="Google Shape;303;g28a43d727a6_0_776" descr="A picture containing drawing&#10;&#10;Description automatically generated"/>
          <p:cNvPicPr preferRelativeResize="0"/>
          <p:nvPr/>
        </p:nvPicPr>
        <p:blipFill rotWithShape="1">
          <a:blip r:embed="rId11">
            <a:alphaModFix/>
          </a:blip>
          <a:srcRect/>
          <a:stretch/>
        </p:blipFill>
        <p:spPr>
          <a:xfrm>
            <a:off x="6124511" y="1933478"/>
            <a:ext cx="523937" cy="523937"/>
          </a:xfrm>
          <a:prstGeom prst="rect">
            <a:avLst/>
          </a:prstGeom>
          <a:noFill/>
          <a:ln>
            <a:noFill/>
          </a:ln>
        </p:spPr>
      </p:pic>
      <p:pic>
        <p:nvPicPr>
          <p:cNvPr id="304" name="Google Shape;304;g28a43d727a6_0_776" descr="A picture containing drawing&#10;&#10;Description automatically generated"/>
          <p:cNvPicPr preferRelativeResize="0"/>
          <p:nvPr/>
        </p:nvPicPr>
        <p:blipFill rotWithShape="1">
          <a:blip r:embed="rId11">
            <a:alphaModFix/>
          </a:blip>
          <a:srcRect/>
          <a:stretch/>
        </p:blipFill>
        <p:spPr>
          <a:xfrm>
            <a:off x="8793781" y="1962862"/>
            <a:ext cx="523937" cy="523937"/>
          </a:xfrm>
          <a:prstGeom prst="rect">
            <a:avLst/>
          </a:prstGeom>
          <a:noFill/>
          <a:ln>
            <a:noFill/>
          </a:ln>
        </p:spPr>
      </p:pic>
      <p:cxnSp>
        <p:nvCxnSpPr>
          <p:cNvPr id="305" name="Google Shape;305;g28a43d727a6_0_776"/>
          <p:cNvCxnSpPr/>
          <p:nvPr/>
        </p:nvCxnSpPr>
        <p:spPr>
          <a:xfrm rot="10800000">
            <a:off x="7677668" y="4165584"/>
            <a:ext cx="981900" cy="950100"/>
          </a:xfrm>
          <a:prstGeom prst="straightConnector1">
            <a:avLst/>
          </a:prstGeom>
          <a:noFill/>
          <a:ln w="50800" cap="flat" cmpd="sng">
            <a:solidFill>
              <a:srgbClr val="5B6771"/>
            </a:solidFill>
            <a:prstDash val="solid"/>
            <a:miter lim="800000"/>
            <a:headEnd type="none" w="sm" len="sm"/>
            <a:tailEnd type="triangle" w="med" len="med"/>
          </a:ln>
        </p:spPr>
      </p:cxnSp>
      <p:cxnSp>
        <p:nvCxnSpPr>
          <p:cNvPr id="306" name="Google Shape;306;g28a43d727a6_0_776"/>
          <p:cNvCxnSpPr/>
          <p:nvPr/>
        </p:nvCxnSpPr>
        <p:spPr>
          <a:xfrm rot="10800000">
            <a:off x="6701645" y="2370954"/>
            <a:ext cx="409200" cy="814200"/>
          </a:xfrm>
          <a:prstGeom prst="straightConnector1">
            <a:avLst/>
          </a:prstGeom>
          <a:noFill/>
          <a:ln w="50800" cap="flat" cmpd="sng">
            <a:solidFill>
              <a:srgbClr val="5B6771"/>
            </a:solidFill>
            <a:prstDash val="solid"/>
            <a:miter lim="800000"/>
            <a:headEnd type="none" w="sm" len="sm"/>
            <a:tailEnd type="triangle" w="med" len="med"/>
          </a:ln>
        </p:spPr>
      </p:cxnSp>
      <p:cxnSp>
        <p:nvCxnSpPr>
          <p:cNvPr id="307" name="Google Shape;307;g28a43d727a6_0_776"/>
          <p:cNvCxnSpPr/>
          <p:nvPr/>
        </p:nvCxnSpPr>
        <p:spPr>
          <a:xfrm rot="10800000" flipH="1">
            <a:off x="7110845" y="2505097"/>
            <a:ext cx="2206800" cy="673200"/>
          </a:xfrm>
          <a:prstGeom prst="straightConnector1">
            <a:avLst/>
          </a:prstGeom>
          <a:noFill/>
          <a:ln w="50800" cap="flat" cmpd="sng">
            <a:solidFill>
              <a:srgbClr val="5B6771"/>
            </a:solidFill>
            <a:prstDash val="solid"/>
            <a:miter lim="800000"/>
            <a:headEnd type="none" w="sm" len="sm"/>
            <a:tailEnd type="triangle" w="med" len="med"/>
          </a:ln>
        </p:spPr>
      </p:cxnSp>
      <p:sp>
        <p:nvSpPr>
          <p:cNvPr id="308" name="Google Shape;308;g28a43d727a6_0_776"/>
          <p:cNvSpPr/>
          <p:nvPr/>
        </p:nvSpPr>
        <p:spPr>
          <a:xfrm>
            <a:off x="0" y="1983919"/>
            <a:ext cx="6096000" cy="825300"/>
          </a:xfrm>
          <a:prstGeom prst="homePlate">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endParaRPr sz="2000" b="1" i="0" u="none" strike="noStrike" cap="none">
              <a:solidFill>
                <a:srgbClr val="FFFFFF"/>
              </a:solidFill>
              <a:latin typeface="Tahoma"/>
              <a:ea typeface="Tahoma"/>
              <a:cs typeface="Tahoma"/>
              <a:sym typeface="Tahoma"/>
            </a:endParaRPr>
          </a:p>
        </p:txBody>
      </p:sp>
      <p:grpSp>
        <p:nvGrpSpPr>
          <p:cNvPr id="309" name="Google Shape;309;g28a43d727a6_0_776"/>
          <p:cNvGrpSpPr/>
          <p:nvPr/>
        </p:nvGrpSpPr>
        <p:grpSpPr>
          <a:xfrm>
            <a:off x="2589251" y="1635346"/>
            <a:ext cx="2138232" cy="4321887"/>
            <a:chOff x="854135" y="778659"/>
            <a:chExt cx="2023500" cy="4170900"/>
          </a:xfrm>
        </p:grpSpPr>
        <p:sp>
          <p:nvSpPr>
            <p:cNvPr id="310" name="Google Shape;310;g28a43d727a6_0_776"/>
            <p:cNvSpPr/>
            <p:nvPr/>
          </p:nvSpPr>
          <p:spPr>
            <a:xfrm>
              <a:off x="854135" y="778659"/>
              <a:ext cx="2023500" cy="4170900"/>
            </a:xfrm>
            <a:prstGeom prst="roundRect">
              <a:avLst>
                <a:gd name="adj" fmla="val 13745"/>
              </a:avLst>
            </a:prstGeom>
            <a:solidFill>
              <a:schemeClr val="lt1"/>
            </a:solidFill>
            <a:ln w="25400" cap="flat" cmpd="sng">
              <a:solidFill>
                <a:srgbClr val="ACB8C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chemeClr val="dk1"/>
                </a:buClr>
                <a:buSzPts val="1050"/>
                <a:buFont typeface="Arial"/>
                <a:buNone/>
              </a:pPr>
              <a:endParaRPr sz="1050" b="0" i="0" u="none" strike="noStrike" cap="none">
                <a:solidFill>
                  <a:srgbClr val="000000"/>
                </a:solidFill>
                <a:latin typeface="Tahoma"/>
                <a:ea typeface="Tahoma"/>
                <a:cs typeface="Tahoma"/>
                <a:sym typeface="Tahoma"/>
              </a:endParaRPr>
            </a:p>
          </p:txBody>
        </p:sp>
        <p:sp>
          <p:nvSpPr>
            <p:cNvPr id="311" name="Google Shape;311;g28a43d727a6_0_776"/>
            <p:cNvSpPr/>
            <p:nvPr/>
          </p:nvSpPr>
          <p:spPr>
            <a:xfrm>
              <a:off x="1723667" y="4552107"/>
              <a:ext cx="267600" cy="267600"/>
            </a:xfrm>
            <a:prstGeom prst="ellipse">
              <a:avLst/>
            </a:prstGeom>
            <a:noFill/>
            <a:ln w="25400" cap="flat" cmpd="sng">
              <a:solidFill>
                <a:srgbClr val="ACB8C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chemeClr val="dk1"/>
                </a:buClr>
                <a:buSzPts val="1050"/>
                <a:buFont typeface="Arial"/>
                <a:buNone/>
              </a:pPr>
              <a:endParaRPr sz="1050" b="0" i="0" u="none" strike="noStrike" cap="none">
                <a:solidFill>
                  <a:srgbClr val="000000"/>
                </a:solidFill>
                <a:latin typeface="Tahoma"/>
                <a:ea typeface="Tahoma"/>
                <a:cs typeface="Tahoma"/>
                <a:sym typeface="Tahoma"/>
              </a:endParaRPr>
            </a:p>
          </p:txBody>
        </p:sp>
      </p:grpSp>
      <p:pic>
        <p:nvPicPr>
          <p:cNvPr id="312" name="Google Shape;312;g28a43d727a6_0_776"/>
          <p:cNvPicPr preferRelativeResize="0"/>
          <p:nvPr/>
        </p:nvPicPr>
        <p:blipFill rotWithShape="1">
          <a:blip r:embed="rId12">
            <a:alphaModFix/>
          </a:blip>
          <a:srcRect/>
          <a:stretch/>
        </p:blipFill>
        <p:spPr>
          <a:xfrm>
            <a:off x="2650104" y="1859639"/>
            <a:ext cx="2015891" cy="3586272"/>
          </a:xfrm>
          <a:prstGeom prst="rect">
            <a:avLst/>
          </a:prstGeom>
          <a:noFill/>
          <a:ln>
            <a:noFill/>
          </a:ln>
        </p:spPr>
      </p:pic>
      <p:sp>
        <p:nvSpPr>
          <p:cNvPr id="313" name="Google Shape;313;g28a43d727a6_0_776"/>
          <p:cNvSpPr/>
          <p:nvPr/>
        </p:nvSpPr>
        <p:spPr>
          <a:xfrm>
            <a:off x="3203158" y="3910042"/>
            <a:ext cx="609583" cy="598384"/>
          </a:xfrm>
          <a:custGeom>
            <a:avLst/>
            <a:gdLst/>
            <a:ahLst/>
            <a:cxnLst/>
            <a:rect l="l" t="t" r="r" b="b"/>
            <a:pathLst>
              <a:path w="603548" h="592459" extrusionOk="0">
                <a:moveTo>
                  <a:pt x="561042" y="412996"/>
                </a:moveTo>
                <a:cubicBezTo>
                  <a:pt x="565749" y="413981"/>
                  <a:pt x="570077" y="416747"/>
                  <a:pt x="572886" y="421068"/>
                </a:cubicBezTo>
                <a:lnTo>
                  <a:pt x="600524" y="462907"/>
                </a:lnTo>
                <a:cubicBezTo>
                  <a:pt x="606142" y="471700"/>
                  <a:pt x="603713" y="483221"/>
                  <a:pt x="595057" y="488981"/>
                </a:cubicBezTo>
                <a:lnTo>
                  <a:pt x="441532" y="589335"/>
                </a:lnTo>
                <a:cubicBezTo>
                  <a:pt x="432877" y="595095"/>
                  <a:pt x="421184" y="592670"/>
                  <a:pt x="415565" y="583877"/>
                </a:cubicBezTo>
                <a:lnTo>
                  <a:pt x="388080" y="542038"/>
                </a:lnTo>
                <a:cubicBezTo>
                  <a:pt x="382309" y="533397"/>
                  <a:pt x="384739" y="521725"/>
                  <a:pt x="393395" y="515964"/>
                </a:cubicBezTo>
                <a:lnTo>
                  <a:pt x="546919" y="415611"/>
                </a:lnTo>
                <a:cubicBezTo>
                  <a:pt x="551247" y="412806"/>
                  <a:pt x="556334" y="412010"/>
                  <a:pt x="561042" y="412996"/>
                </a:cubicBezTo>
                <a:close/>
                <a:moveTo>
                  <a:pt x="173231" y="138628"/>
                </a:moveTo>
                <a:cubicBezTo>
                  <a:pt x="180937" y="140220"/>
                  <a:pt x="188035" y="144731"/>
                  <a:pt x="192666" y="151782"/>
                </a:cubicBezTo>
                <a:lnTo>
                  <a:pt x="243530" y="229415"/>
                </a:lnTo>
                <a:cubicBezTo>
                  <a:pt x="243226" y="219104"/>
                  <a:pt x="248085" y="208945"/>
                  <a:pt x="257347" y="202880"/>
                </a:cubicBezTo>
                <a:cubicBezTo>
                  <a:pt x="271619" y="193631"/>
                  <a:pt x="290599" y="197573"/>
                  <a:pt x="299860" y="211826"/>
                </a:cubicBezTo>
                <a:lnTo>
                  <a:pt x="303656" y="217588"/>
                </a:lnTo>
                <a:cubicBezTo>
                  <a:pt x="303353" y="207278"/>
                  <a:pt x="308211" y="197118"/>
                  <a:pt x="317473" y="191053"/>
                </a:cubicBezTo>
                <a:cubicBezTo>
                  <a:pt x="331594" y="181804"/>
                  <a:pt x="350725" y="185746"/>
                  <a:pt x="359986" y="199999"/>
                </a:cubicBezTo>
                <a:lnTo>
                  <a:pt x="365452" y="208339"/>
                </a:lnTo>
                <a:cubicBezTo>
                  <a:pt x="365149" y="198028"/>
                  <a:pt x="370007" y="187869"/>
                  <a:pt x="379269" y="181804"/>
                </a:cubicBezTo>
                <a:cubicBezTo>
                  <a:pt x="393390" y="172555"/>
                  <a:pt x="412521" y="176497"/>
                  <a:pt x="421783" y="190598"/>
                </a:cubicBezTo>
                <a:cubicBezTo>
                  <a:pt x="428767" y="201364"/>
                  <a:pt x="488741" y="292796"/>
                  <a:pt x="495878" y="303713"/>
                </a:cubicBezTo>
                <a:cubicBezTo>
                  <a:pt x="509846" y="325244"/>
                  <a:pt x="513490" y="349504"/>
                  <a:pt x="508935" y="371794"/>
                </a:cubicBezTo>
                <a:cubicBezTo>
                  <a:pt x="503925" y="395599"/>
                  <a:pt x="490108" y="415918"/>
                  <a:pt x="469762" y="429261"/>
                </a:cubicBezTo>
                <a:lnTo>
                  <a:pt x="419505" y="462164"/>
                </a:lnTo>
                <a:cubicBezTo>
                  <a:pt x="405840" y="470958"/>
                  <a:pt x="390505" y="475204"/>
                  <a:pt x="375322" y="475204"/>
                </a:cubicBezTo>
                <a:cubicBezTo>
                  <a:pt x="364541" y="475204"/>
                  <a:pt x="353913" y="473081"/>
                  <a:pt x="344044" y="468987"/>
                </a:cubicBezTo>
                <a:lnTo>
                  <a:pt x="195095" y="418344"/>
                </a:lnTo>
                <a:cubicBezTo>
                  <a:pt x="179001" y="412885"/>
                  <a:pt x="170498" y="395448"/>
                  <a:pt x="175964" y="379375"/>
                </a:cubicBezTo>
                <a:cubicBezTo>
                  <a:pt x="181430" y="363454"/>
                  <a:pt x="198891" y="354811"/>
                  <a:pt x="214834" y="360270"/>
                </a:cubicBezTo>
                <a:lnTo>
                  <a:pt x="267823" y="378314"/>
                </a:lnTo>
                <a:lnTo>
                  <a:pt x="141346" y="185443"/>
                </a:lnTo>
                <a:cubicBezTo>
                  <a:pt x="132084" y="171342"/>
                  <a:pt x="136032" y="152237"/>
                  <a:pt x="150152" y="142987"/>
                </a:cubicBezTo>
                <a:cubicBezTo>
                  <a:pt x="157213" y="138363"/>
                  <a:pt x="165526" y="137036"/>
                  <a:pt x="173231" y="138628"/>
                </a:cubicBezTo>
                <a:close/>
                <a:moveTo>
                  <a:pt x="173618" y="69481"/>
                </a:moveTo>
                <a:cubicBezTo>
                  <a:pt x="200654" y="72450"/>
                  <a:pt x="226182" y="86993"/>
                  <a:pt x="242151" y="111462"/>
                </a:cubicBezTo>
                <a:cubicBezTo>
                  <a:pt x="248375" y="120860"/>
                  <a:pt x="245643" y="133289"/>
                  <a:pt x="236382" y="139504"/>
                </a:cubicBezTo>
                <a:cubicBezTo>
                  <a:pt x="226969" y="145567"/>
                  <a:pt x="214520" y="142990"/>
                  <a:pt x="208296" y="133592"/>
                </a:cubicBezTo>
                <a:cubicBezTo>
                  <a:pt x="192052" y="108886"/>
                  <a:pt x="158652" y="101913"/>
                  <a:pt x="133755" y="118132"/>
                </a:cubicBezTo>
                <a:cubicBezTo>
                  <a:pt x="109009" y="134350"/>
                  <a:pt x="102025" y="167697"/>
                  <a:pt x="118269" y="192555"/>
                </a:cubicBezTo>
                <a:cubicBezTo>
                  <a:pt x="124494" y="201802"/>
                  <a:pt x="121761" y="214382"/>
                  <a:pt x="112500" y="220445"/>
                </a:cubicBezTo>
                <a:cubicBezTo>
                  <a:pt x="109009" y="222719"/>
                  <a:pt x="105213" y="223780"/>
                  <a:pt x="101418" y="223780"/>
                </a:cubicBezTo>
                <a:cubicBezTo>
                  <a:pt x="94738" y="223780"/>
                  <a:pt x="88362" y="220597"/>
                  <a:pt x="84415" y="214685"/>
                </a:cubicBezTo>
                <a:cubicBezTo>
                  <a:pt x="55873" y="171183"/>
                  <a:pt x="68170" y="112675"/>
                  <a:pt x="111590" y="84330"/>
                </a:cubicBezTo>
                <a:cubicBezTo>
                  <a:pt x="122483" y="77206"/>
                  <a:pt x="134315" y="72621"/>
                  <a:pt x="146379" y="70430"/>
                </a:cubicBezTo>
                <a:cubicBezTo>
                  <a:pt x="155428" y="68787"/>
                  <a:pt x="164607" y="68491"/>
                  <a:pt x="173618" y="69481"/>
                </a:cubicBezTo>
                <a:close/>
                <a:moveTo>
                  <a:pt x="132946" y="2788"/>
                </a:moveTo>
                <a:cubicBezTo>
                  <a:pt x="153747" y="-1134"/>
                  <a:pt x="175307" y="-945"/>
                  <a:pt x="196639" y="3527"/>
                </a:cubicBezTo>
                <a:cubicBezTo>
                  <a:pt x="239304" y="12319"/>
                  <a:pt x="276047" y="37331"/>
                  <a:pt x="299884" y="73713"/>
                </a:cubicBezTo>
                <a:cubicBezTo>
                  <a:pt x="305957" y="83111"/>
                  <a:pt x="303376" y="95542"/>
                  <a:pt x="294114" y="101757"/>
                </a:cubicBezTo>
                <a:cubicBezTo>
                  <a:pt x="284701" y="107820"/>
                  <a:pt x="272099" y="105243"/>
                  <a:pt x="266026" y="95845"/>
                </a:cubicBezTo>
                <a:cubicBezTo>
                  <a:pt x="248110" y="68407"/>
                  <a:pt x="220476" y="49762"/>
                  <a:pt x="188440" y="43092"/>
                </a:cubicBezTo>
                <a:cubicBezTo>
                  <a:pt x="156252" y="36422"/>
                  <a:pt x="123457" y="42637"/>
                  <a:pt x="95975" y="60524"/>
                </a:cubicBezTo>
                <a:cubicBezTo>
                  <a:pt x="68646" y="78412"/>
                  <a:pt x="49819" y="106001"/>
                  <a:pt x="43138" y="137987"/>
                </a:cubicBezTo>
                <a:cubicBezTo>
                  <a:pt x="36458" y="170124"/>
                  <a:pt x="42683" y="202867"/>
                  <a:pt x="60599" y="230305"/>
                </a:cubicBezTo>
                <a:cubicBezTo>
                  <a:pt x="66824" y="239552"/>
                  <a:pt x="64091" y="252133"/>
                  <a:pt x="54829" y="258197"/>
                </a:cubicBezTo>
                <a:cubicBezTo>
                  <a:pt x="51337" y="260471"/>
                  <a:pt x="47541" y="261532"/>
                  <a:pt x="43745" y="261532"/>
                </a:cubicBezTo>
                <a:cubicBezTo>
                  <a:pt x="37065" y="261532"/>
                  <a:pt x="30688" y="258349"/>
                  <a:pt x="26740" y="252437"/>
                </a:cubicBezTo>
                <a:cubicBezTo>
                  <a:pt x="2903" y="215904"/>
                  <a:pt x="-5448" y="172397"/>
                  <a:pt x="3510" y="129801"/>
                </a:cubicBezTo>
                <a:cubicBezTo>
                  <a:pt x="12468" y="87204"/>
                  <a:pt x="37369" y="50520"/>
                  <a:pt x="73808" y="26720"/>
                </a:cubicBezTo>
                <a:cubicBezTo>
                  <a:pt x="92104" y="14745"/>
                  <a:pt x="112145" y="6710"/>
                  <a:pt x="132946" y="2788"/>
                </a:cubicBezTo>
                <a:close/>
              </a:path>
            </a:pathLst>
          </a:custGeom>
          <a:solidFill>
            <a:schemeClr val="dk2">
              <a:alpha val="749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ahoma"/>
              <a:ea typeface="Tahoma"/>
              <a:cs typeface="Tahoma"/>
              <a:sym typeface="Tahoma"/>
            </a:endParaRPr>
          </a:p>
        </p:txBody>
      </p:sp>
      <p:pic>
        <p:nvPicPr>
          <p:cNvPr id="314" name="Google Shape;314;g28a43d727a6_0_776" descr="图片包含 屏幕截图&#10;&#10;已生成极高可信度的说明"/>
          <p:cNvPicPr preferRelativeResize="0"/>
          <p:nvPr/>
        </p:nvPicPr>
        <p:blipFill rotWithShape="1">
          <a:blip r:embed="rId13">
            <a:alphaModFix/>
          </a:blip>
          <a:srcRect b="96543"/>
          <a:stretch/>
        </p:blipFill>
        <p:spPr>
          <a:xfrm>
            <a:off x="2650104" y="1859638"/>
            <a:ext cx="2015891" cy="123955"/>
          </a:xfrm>
          <a:prstGeom prst="rect">
            <a:avLst/>
          </a:prstGeom>
          <a:noFill/>
          <a:ln>
            <a:noFill/>
          </a:ln>
        </p:spPr>
      </p:pic>
      <p:pic>
        <p:nvPicPr>
          <p:cNvPr id="315" name="Google Shape;315;g28a43d727a6_0_776"/>
          <p:cNvPicPr preferRelativeResize="0"/>
          <p:nvPr/>
        </p:nvPicPr>
        <p:blipFill rotWithShape="1">
          <a:blip r:embed="rId14">
            <a:alphaModFix/>
          </a:blip>
          <a:srcRect/>
          <a:stretch/>
        </p:blipFill>
        <p:spPr>
          <a:xfrm>
            <a:off x="608805" y="3204310"/>
            <a:ext cx="1371600" cy="110690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3"/>
                                        </p:tgtEl>
                                        <p:attrNameLst>
                                          <p:attrName>style.visibility</p:attrName>
                                        </p:attrNameLst>
                                      </p:cBhvr>
                                      <p:to>
                                        <p:strVal val="visible"/>
                                      </p:to>
                                    </p:set>
                                    <p:animEffect transition="in" filter="fade">
                                      <p:cBhvr>
                                        <p:cTn id="7" dur="5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28a43d727a6_0_86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5829E"/>
              </a:buClr>
              <a:buSzPts val="4400"/>
              <a:buFont typeface="Tahoma"/>
              <a:buNone/>
            </a:pPr>
            <a:r>
              <a:rPr lang="en-US">
                <a:latin typeface="Tahoma"/>
                <a:ea typeface="Tahoma"/>
                <a:cs typeface="Tahoma"/>
                <a:sym typeface="Tahoma"/>
              </a:rPr>
              <a:t>Student-Specific App</a:t>
            </a:r>
            <a:endParaRPr/>
          </a:p>
        </p:txBody>
      </p:sp>
      <p:sp>
        <p:nvSpPr>
          <p:cNvPr id="322" name="Google Shape;322;g28a43d727a6_0_860"/>
          <p:cNvSpPr txBox="1">
            <a:spLocks noGrp="1"/>
          </p:cNvSpPr>
          <p:nvPr>
            <p:ph type="body" idx="1"/>
          </p:nvPr>
        </p:nvSpPr>
        <p:spPr>
          <a:xfrm>
            <a:off x="838199" y="1736725"/>
            <a:ext cx="11353800" cy="38613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50000"/>
              </a:lnSpc>
              <a:spcBef>
                <a:spcPts val="0"/>
              </a:spcBef>
              <a:spcAft>
                <a:spcPts val="0"/>
              </a:spcAft>
              <a:buClr>
                <a:srgbClr val="800080"/>
              </a:buClr>
              <a:buSzPct val="100000"/>
              <a:buNone/>
            </a:pPr>
            <a:r>
              <a:rPr lang="en-US" b="1" cap="small">
                <a:solidFill>
                  <a:srgbClr val="800080"/>
                </a:solidFill>
                <a:latin typeface="Tahoma"/>
                <a:ea typeface="Tahoma"/>
                <a:cs typeface="Tahoma"/>
                <a:sym typeface="Tahoma"/>
              </a:rPr>
              <a:t>Safe2SpeakUp</a:t>
            </a:r>
            <a:endParaRPr/>
          </a:p>
          <a:p>
            <a:pPr marL="0" lvl="0" indent="0" algn="l" rtl="0">
              <a:lnSpc>
                <a:spcPct val="150000"/>
              </a:lnSpc>
              <a:spcBef>
                <a:spcPts val="1000"/>
              </a:spcBef>
              <a:spcAft>
                <a:spcPts val="0"/>
              </a:spcAft>
              <a:buClr>
                <a:srgbClr val="5B6670"/>
              </a:buClr>
              <a:buSzPct val="100000"/>
              <a:buNone/>
            </a:pPr>
            <a:r>
              <a:rPr lang="en-US" sz="2000" b="1">
                <a:latin typeface="Tahoma"/>
                <a:ea typeface="Tahoma"/>
                <a:cs typeface="Tahoma"/>
                <a:sym typeface="Tahoma"/>
              </a:rPr>
              <a:t>Comprehensive Student Safety Application</a:t>
            </a:r>
            <a:endParaRPr/>
          </a:p>
          <a:p>
            <a:pPr marL="457200" lvl="0" indent="-447675" algn="l" rtl="0">
              <a:lnSpc>
                <a:spcPct val="150000"/>
              </a:lnSpc>
              <a:spcBef>
                <a:spcPts val="1000"/>
              </a:spcBef>
              <a:spcAft>
                <a:spcPts val="0"/>
              </a:spcAft>
              <a:buClr>
                <a:srgbClr val="5B6670"/>
              </a:buClr>
              <a:buSzPct val="100000"/>
              <a:buFont typeface="Arial"/>
              <a:buChar char="•"/>
            </a:pPr>
            <a:r>
              <a:rPr lang="en-US" sz="2000">
                <a:latin typeface="Tahoma"/>
                <a:ea typeface="Tahoma"/>
                <a:cs typeface="Tahoma"/>
                <a:sym typeface="Tahoma"/>
              </a:rPr>
              <a:t>Makes students part of your safety plans							</a:t>
            </a:r>
            <a:endParaRPr/>
          </a:p>
          <a:p>
            <a:pPr marL="457200" lvl="0" indent="-447675" algn="l" rtl="0">
              <a:lnSpc>
                <a:spcPct val="150000"/>
              </a:lnSpc>
              <a:spcBef>
                <a:spcPts val="1000"/>
              </a:spcBef>
              <a:spcAft>
                <a:spcPts val="0"/>
              </a:spcAft>
              <a:buClr>
                <a:srgbClr val="5B6670"/>
              </a:buClr>
              <a:buSzPct val="100000"/>
              <a:buFont typeface="Arial"/>
              <a:buChar char="•"/>
            </a:pPr>
            <a:r>
              <a:rPr lang="en-US" sz="2000">
                <a:latin typeface="Tahoma"/>
                <a:ea typeface="Tahoma"/>
                <a:cs typeface="Tahoma"/>
                <a:sym typeface="Tahoma"/>
              </a:rPr>
              <a:t>Helps account for students during an incident			      </a:t>
            </a:r>
            <a:r>
              <a:rPr lang="en-US" b="1">
                <a:solidFill>
                  <a:srgbClr val="800080"/>
                </a:solidFill>
                <a:latin typeface="Tahoma"/>
                <a:ea typeface="Tahoma"/>
                <a:cs typeface="Tahoma"/>
                <a:sym typeface="Tahoma"/>
              </a:rPr>
              <a:t>S</a:t>
            </a:r>
            <a:r>
              <a:rPr lang="en-US" sz="2000">
                <a:solidFill>
                  <a:srgbClr val="800080"/>
                </a:solidFill>
                <a:latin typeface="Tahoma"/>
                <a:ea typeface="Tahoma"/>
                <a:cs typeface="Tahoma"/>
                <a:sym typeface="Tahoma"/>
              </a:rPr>
              <a:t>AFE</a:t>
            </a:r>
            <a:r>
              <a:rPr lang="en-US" b="1">
                <a:solidFill>
                  <a:srgbClr val="800080"/>
                </a:solidFill>
                <a:latin typeface="Tahoma"/>
                <a:ea typeface="Tahoma"/>
                <a:cs typeface="Tahoma"/>
                <a:sym typeface="Tahoma"/>
              </a:rPr>
              <a:t>2S</a:t>
            </a:r>
            <a:r>
              <a:rPr lang="en-US" sz="2000">
                <a:solidFill>
                  <a:srgbClr val="800080"/>
                </a:solidFill>
                <a:latin typeface="Tahoma"/>
                <a:ea typeface="Tahoma"/>
                <a:cs typeface="Tahoma"/>
                <a:sym typeface="Tahoma"/>
              </a:rPr>
              <a:t>PEAK</a:t>
            </a:r>
            <a:r>
              <a:rPr lang="en-US" b="1">
                <a:solidFill>
                  <a:srgbClr val="800080"/>
                </a:solidFill>
                <a:latin typeface="Tahoma"/>
                <a:ea typeface="Tahoma"/>
                <a:cs typeface="Tahoma"/>
                <a:sym typeface="Tahoma"/>
              </a:rPr>
              <a:t>U</a:t>
            </a:r>
            <a:r>
              <a:rPr lang="en-US" sz="2000">
                <a:solidFill>
                  <a:srgbClr val="800080"/>
                </a:solidFill>
                <a:latin typeface="Tahoma"/>
                <a:ea typeface="Tahoma"/>
                <a:cs typeface="Tahoma"/>
                <a:sym typeface="Tahoma"/>
              </a:rPr>
              <a:t>P</a:t>
            </a:r>
            <a:endParaRPr/>
          </a:p>
          <a:p>
            <a:pPr marL="457200" lvl="0" indent="-447675" algn="l" rtl="0">
              <a:lnSpc>
                <a:spcPct val="150000"/>
              </a:lnSpc>
              <a:spcBef>
                <a:spcPts val="1000"/>
              </a:spcBef>
              <a:spcAft>
                <a:spcPts val="0"/>
              </a:spcAft>
              <a:buClr>
                <a:srgbClr val="5B6670"/>
              </a:buClr>
              <a:buSzPct val="100000"/>
              <a:buFont typeface="Arial"/>
              <a:buChar char="•"/>
            </a:pPr>
            <a:r>
              <a:rPr lang="en-US" sz="2000">
                <a:latin typeface="Tahoma"/>
                <a:ea typeface="Tahoma"/>
                <a:cs typeface="Tahoma"/>
                <a:sym typeface="Tahoma"/>
              </a:rPr>
              <a:t>GPS can be used to locate students that fled in a critical situation</a:t>
            </a:r>
            <a:endParaRPr/>
          </a:p>
          <a:p>
            <a:pPr marL="457200" lvl="0" indent="-447675" algn="l" rtl="0">
              <a:lnSpc>
                <a:spcPct val="150000"/>
              </a:lnSpc>
              <a:spcBef>
                <a:spcPts val="1000"/>
              </a:spcBef>
              <a:spcAft>
                <a:spcPts val="0"/>
              </a:spcAft>
              <a:buClr>
                <a:srgbClr val="5B6670"/>
              </a:buClr>
              <a:buSzPct val="100000"/>
              <a:buFont typeface="Arial"/>
              <a:buChar char="•"/>
            </a:pPr>
            <a:r>
              <a:rPr lang="en-US" sz="2000">
                <a:latin typeface="Tahoma"/>
                <a:ea typeface="Tahoma"/>
                <a:cs typeface="Tahoma"/>
                <a:sym typeface="Tahoma"/>
              </a:rPr>
              <a:t>COPPA compliant</a:t>
            </a:r>
            <a:endParaRPr/>
          </a:p>
          <a:p>
            <a:pPr marL="0" lvl="0" indent="0" algn="l" rtl="0">
              <a:lnSpc>
                <a:spcPct val="150000"/>
              </a:lnSpc>
              <a:spcBef>
                <a:spcPts val="1000"/>
              </a:spcBef>
              <a:spcAft>
                <a:spcPts val="0"/>
              </a:spcAft>
              <a:buClr>
                <a:srgbClr val="5B6670"/>
              </a:buClr>
              <a:buSzPct val="100000"/>
              <a:buNone/>
            </a:pPr>
            <a:endParaRPr>
              <a:latin typeface="Tahoma"/>
              <a:ea typeface="Tahoma"/>
              <a:cs typeface="Tahoma"/>
              <a:sym typeface="Tahoma"/>
            </a:endParaRPr>
          </a:p>
        </p:txBody>
      </p:sp>
      <p:pic>
        <p:nvPicPr>
          <p:cNvPr id="323" name="Google Shape;323;g28a43d727a6_0_860"/>
          <p:cNvPicPr preferRelativeResize="0"/>
          <p:nvPr/>
        </p:nvPicPr>
        <p:blipFill rotWithShape="1">
          <a:blip r:embed="rId3">
            <a:alphaModFix/>
          </a:blip>
          <a:srcRect/>
          <a:stretch/>
        </p:blipFill>
        <p:spPr>
          <a:xfrm>
            <a:off x="9767886" y="1929008"/>
            <a:ext cx="1738200" cy="1738200"/>
          </a:xfrm>
          <a:prstGeom prst="roundRect">
            <a:avLst>
              <a:gd name="adj" fmla="val 16667"/>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3541</Words>
  <Application>Microsoft Office PowerPoint</Application>
  <PresentationFormat>Widescreen</PresentationFormat>
  <Paragraphs>415</Paragraphs>
  <Slides>71</Slides>
  <Notes>71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71</vt:i4>
      </vt:variant>
    </vt:vector>
  </HeadingPairs>
  <TitlesOfParts>
    <vt:vector size="80" baseType="lpstr">
      <vt:lpstr>Montserrat</vt:lpstr>
      <vt:lpstr>Open Sans</vt:lpstr>
      <vt:lpstr>Calibri</vt:lpstr>
      <vt:lpstr>Avenir</vt:lpstr>
      <vt:lpstr>Roboto</vt:lpstr>
      <vt:lpstr>Tahoma</vt:lpstr>
      <vt:lpstr>Arial</vt:lpstr>
      <vt:lpstr>Office Theme</vt:lpstr>
      <vt:lpstr>Office Theme</vt:lpstr>
      <vt:lpstr>School Safety Day  </vt:lpstr>
      <vt:lpstr>Today’s Agenda:</vt:lpstr>
      <vt:lpstr>Welcome and Introductions</vt:lpstr>
      <vt:lpstr>CrisisGo</vt:lpstr>
      <vt:lpstr>Considerations</vt:lpstr>
      <vt:lpstr>CRISISGO ACCESSIBILITY</vt:lpstr>
      <vt:lpstr>CUSTOMER DRIVEN NEW FEATURES </vt:lpstr>
      <vt:lpstr>Automatic Escalation</vt:lpstr>
      <vt:lpstr>Student-Specific App</vt:lpstr>
      <vt:lpstr>Mapping</vt:lpstr>
      <vt:lpstr>PowerPoint Presentation</vt:lpstr>
      <vt:lpstr>PROJECT PLAN &amp; DEDICATED AM</vt:lpstr>
      <vt:lpstr>PowerPoint Presentation</vt:lpstr>
      <vt:lpstr>Overview of the day; This is for YOU!</vt:lpstr>
      <vt:lpstr>Emergency Protective Actions (EPA) Standard Response Protocols (SRP) </vt:lpstr>
      <vt:lpstr>Contradictions?</vt:lpstr>
      <vt:lpstr>Emergency Protective Actions</vt:lpstr>
      <vt:lpstr>Lockdown: Locks, Lights, Out of Sight!</vt:lpstr>
      <vt:lpstr>Lockdown: Locks, Lights, Out of Sight!</vt:lpstr>
      <vt:lpstr>Secure: Get Inside Lock Outside Doors!</vt:lpstr>
      <vt:lpstr>Secure: Get Inside Lock Outside Doors!</vt:lpstr>
      <vt:lpstr>Evacuate: To a location.</vt:lpstr>
      <vt:lpstr>Evacuate: To a location.</vt:lpstr>
      <vt:lpstr>Shelter: State Hazard and Safety Strategy</vt:lpstr>
      <vt:lpstr>Shelter: State Hazard and Safety Strategy</vt:lpstr>
      <vt:lpstr>Hold: In your room or area; clear halls</vt:lpstr>
      <vt:lpstr>Hold: In your room or area; clear halls</vt:lpstr>
      <vt:lpstr>Run, Hide, Fight and Standardization</vt:lpstr>
      <vt:lpstr>Break</vt:lpstr>
      <vt:lpstr>Emergency Operations Plans: What they are and how they are created  </vt:lpstr>
      <vt:lpstr>Emergency Operations Plans: What they are</vt:lpstr>
      <vt:lpstr>Problem Solving Model</vt:lpstr>
      <vt:lpstr>Emergency Planning Process</vt:lpstr>
      <vt:lpstr>Emergency Operations Plans: How they are created.</vt:lpstr>
      <vt:lpstr>Emergency Operations Plans: What they are NOT, and how to use them!</vt:lpstr>
      <vt:lpstr>Lunch</vt:lpstr>
      <vt:lpstr>Tip Reporting and Threat Assessment (Overview)  </vt:lpstr>
      <vt:lpstr>Tip Reporting</vt:lpstr>
      <vt:lpstr>Tip Reporting</vt:lpstr>
      <vt:lpstr>Threat Assessments:  A Practical Overview</vt:lpstr>
      <vt:lpstr>PowerPoint Presentation</vt:lpstr>
      <vt:lpstr>PowerPoint Presentation</vt:lpstr>
      <vt:lpstr>Abusive Behaviors, the #1 cause for violent acts targeted towards schools!</vt:lpstr>
      <vt:lpstr>Establish A Multidisciplinary Team</vt:lpstr>
      <vt:lpstr>Purpose of the Assessment?</vt:lpstr>
      <vt:lpstr>PowerPoint Presentation</vt:lpstr>
      <vt:lpstr>Concerning Behaviors?</vt:lpstr>
      <vt:lpstr>Conducting the Assessment</vt:lpstr>
      <vt:lpstr>How do we determine the appropriate level of Intervention?</vt:lpstr>
      <vt:lpstr>What do you do with the assessment?</vt:lpstr>
      <vt:lpstr>Use Case #1 - Bonnie and Clyde</vt:lpstr>
      <vt:lpstr>Use Case #2 - 1st vs 4th</vt:lpstr>
      <vt:lpstr>Use Case #3 - Steven </vt:lpstr>
      <vt:lpstr>The Secret Ingredient!</vt:lpstr>
      <vt:lpstr>Break</vt:lpstr>
      <vt:lpstr>Safe2SpeakUp: An Overview</vt:lpstr>
      <vt:lpstr>Safe2SpeakUp - Tip Reporting</vt:lpstr>
      <vt:lpstr>PowerPoint Presentation</vt:lpstr>
      <vt:lpstr>PowerPoint Presentation</vt:lpstr>
      <vt:lpstr>Onboarding Project Objectives</vt:lpstr>
      <vt:lpstr>Onboarding Process Steps</vt:lpstr>
      <vt:lpstr>Hotwash Questions Review</vt:lpstr>
      <vt:lpstr>Blogs and Podcasts</vt:lpstr>
      <vt:lpstr>Questions? Comments? Heartburn?</vt:lpstr>
      <vt:lpstr>Bonus Topics</vt:lpstr>
      <vt:lpstr>Reunification</vt:lpstr>
      <vt:lpstr>Reunification Tabletop Exercise</vt:lpstr>
      <vt:lpstr>Reunification Tabletop Exercise</vt:lpstr>
      <vt:lpstr>Security and Vulnerability Points</vt:lpstr>
      <vt:lpstr>Drills and Tabletop Exercises</vt:lpstr>
      <vt:lpstr>Suggestions to move forward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Safety Day</dc:title>
  <dc:creator>Kayla Proell</dc:creator>
  <cp:lastModifiedBy>Dwyer, Julie</cp:lastModifiedBy>
  <cp:revision>1</cp:revision>
  <dcterms:created xsi:type="dcterms:W3CDTF">2022-01-13T14:51:16Z</dcterms:created>
  <dcterms:modified xsi:type="dcterms:W3CDTF">2023-10-16T16:49:55Z</dcterms:modified>
</cp:coreProperties>
</file>